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87" r:id="rId2"/>
    <p:sldId id="256" r:id="rId3"/>
    <p:sldId id="288" r:id="rId4"/>
    <p:sldId id="259" r:id="rId5"/>
    <p:sldId id="301" r:id="rId6"/>
    <p:sldId id="302" r:id="rId7"/>
    <p:sldId id="300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8" r:id="rId23"/>
    <p:sldId id="317" r:id="rId24"/>
    <p:sldId id="319" r:id="rId25"/>
    <p:sldId id="320" r:id="rId26"/>
    <p:sldId id="321" r:id="rId27"/>
    <p:sldId id="322" r:id="rId28"/>
    <p:sldId id="323" r:id="rId29"/>
    <p:sldId id="324" r:id="rId30"/>
  </p:sldIdLst>
  <p:sldSz cx="24479250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54" userDrawn="1">
          <p15:clr>
            <a:srgbClr val="A4A3A4"/>
          </p15:clr>
        </p15:guide>
        <p15:guide id="2" pos="76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498"/>
    <a:srgbClr val="040404"/>
    <a:srgbClr val="23496F"/>
    <a:srgbClr val="FFFFFF"/>
    <a:srgbClr val="B3D9FF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404" autoAdjust="0"/>
  </p:normalViewPr>
  <p:slideViewPr>
    <p:cSldViewPr snapToGrid="0" showGuides="1">
      <p:cViewPr varScale="1">
        <p:scale>
          <a:sx n="41" d="100"/>
          <a:sy n="41" d="100"/>
        </p:scale>
        <p:origin x="706" y="72"/>
      </p:cViewPr>
      <p:guideLst>
        <p:guide orient="horz" pos="4354"/>
        <p:guide pos="766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22FEE-9953-4435-B55C-255AA3425496}" type="datetimeFigureOut">
              <a:rPr lang="ru-RU" smtClean="0"/>
              <a:t>01.03.2026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8338" y="1143000"/>
            <a:ext cx="55213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6AB4D-AF14-477D-AAEC-CA1D042B74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629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6AB4D-AF14-477D-AAEC-CA1D042B74E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109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4A33A-791E-CD7F-EF34-B0566E40F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D2270D7-82CE-1D72-7286-90013C7F7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27E2228-ECD3-2207-3BE4-91C51C2C2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8D226D0-F153-0F58-E552-62616CB344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E6AB4D-AF14-477D-AAEC-CA1D042B74E2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901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6E22A3-ACA5-41E5-9BCF-DA44E039981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94535" y="4401344"/>
            <a:ext cx="10905259" cy="4876800"/>
          </a:xfrm>
          <a:custGeom>
            <a:avLst/>
            <a:gdLst>
              <a:gd name="connsiteX0" fmla="*/ 0 w 10905259"/>
              <a:gd name="connsiteY0" fmla="*/ 0 h 4876800"/>
              <a:gd name="connsiteX1" fmla="*/ 10905259 w 10905259"/>
              <a:gd name="connsiteY1" fmla="*/ 0 h 4876800"/>
              <a:gd name="connsiteX2" fmla="*/ 10905259 w 10905259"/>
              <a:gd name="connsiteY2" fmla="*/ 4876800 h 4876800"/>
              <a:gd name="connsiteX3" fmla="*/ 0 w 10905259"/>
              <a:gd name="connsiteY3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05259" h="4876800">
                <a:moveTo>
                  <a:pt x="0" y="0"/>
                </a:moveTo>
                <a:lnTo>
                  <a:pt x="10905259" y="0"/>
                </a:lnTo>
                <a:lnTo>
                  <a:pt x="10905259" y="4876800"/>
                </a:lnTo>
                <a:lnTo>
                  <a:pt x="0" y="4876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151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D773168-6836-4C46-8CBE-ADA5D11F4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746286" y="2110520"/>
            <a:ext cx="5739742" cy="11555720"/>
          </a:xfrm>
          <a:custGeom>
            <a:avLst/>
            <a:gdLst>
              <a:gd name="connsiteX0" fmla="*/ 0 w 5739742"/>
              <a:gd name="connsiteY0" fmla="*/ 0 h 11555720"/>
              <a:gd name="connsiteX1" fmla="*/ 5739742 w 5739742"/>
              <a:gd name="connsiteY1" fmla="*/ 0 h 11555720"/>
              <a:gd name="connsiteX2" fmla="*/ 5739742 w 5739742"/>
              <a:gd name="connsiteY2" fmla="*/ 11555720 h 11555720"/>
              <a:gd name="connsiteX3" fmla="*/ 0 w 5739742"/>
              <a:gd name="connsiteY3" fmla="*/ 11555720 h 1155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39742" h="11555720">
                <a:moveTo>
                  <a:pt x="0" y="0"/>
                </a:moveTo>
                <a:lnTo>
                  <a:pt x="5739742" y="0"/>
                </a:lnTo>
                <a:lnTo>
                  <a:pt x="5739742" y="11555720"/>
                </a:lnTo>
                <a:lnTo>
                  <a:pt x="0" y="1155572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02523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38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48D1508-8E4D-4E26-B63D-BC991FA7E5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3403033" cy="13679488"/>
          </a:xfrm>
          <a:custGeom>
            <a:avLst/>
            <a:gdLst>
              <a:gd name="connsiteX0" fmla="*/ 0 w 13403033"/>
              <a:gd name="connsiteY0" fmla="*/ 0 h 13679488"/>
              <a:gd name="connsiteX1" fmla="*/ 13403033 w 13403033"/>
              <a:gd name="connsiteY1" fmla="*/ 0 h 13679488"/>
              <a:gd name="connsiteX2" fmla="*/ 13403033 w 13403033"/>
              <a:gd name="connsiteY2" fmla="*/ 13679488 h 13679488"/>
              <a:gd name="connsiteX3" fmla="*/ 0 w 13403033"/>
              <a:gd name="connsiteY3" fmla="*/ 13679488 h 13679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03033" h="13679488">
                <a:moveTo>
                  <a:pt x="0" y="0"/>
                </a:moveTo>
                <a:lnTo>
                  <a:pt x="13403033" y="0"/>
                </a:lnTo>
                <a:lnTo>
                  <a:pt x="13403033" y="13679488"/>
                </a:lnTo>
                <a:lnTo>
                  <a:pt x="0" y="1367948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44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E934C99-8D4C-403F-AE72-3729650FB6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3563" y="1115724"/>
            <a:ext cx="8700655" cy="7259782"/>
          </a:xfrm>
          <a:custGeom>
            <a:avLst/>
            <a:gdLst>
              <a:gd name="connsiteX0" fmla="*/ 0 w 8700655"/>
              <a:gd name="connsiteY0" fmla="*/ 0 h 7259782"/>
              <a:gd name="connsiteX1" fmla="*/ 8700655 w 8700655"/>
              <a:gd name="connsiteY1" fmla="*/ 0 h 7259782"/>
              <a:gd name="connsiteX2" fmla="*/ 8700655 w 8700655"/>
              <a:gd name="connsiteY2" fmla="*/ 7259782 h 7259782"/>
              <a:gd name="connsiteX3" fmla="*/ 0 w 8700655"/>
              <a:gd name="connsiteY3" fmla="*/ 7259782 h 7259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00655" h="7259782">
                <a:moveTo>
                  <a:pt x="0" y="0"/>
                </a:moveTo>
                <a:lnTo>
                  <a:pt x="8700655" y="0"/>
                </a:lnTo>
                <a:lnTo>
                  <a:pt x="8700655" y="7259782"/>
                </a:lnTo>
                <a:lnTo>
                  <a:pt x="0" y="72597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7CE8D23-0ABE-4300-A0EA-971687A606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725890" y="1115724"/>
            <a:ext cx="4516583" cy="11665528"/>
          </a:xfrm>
          <a:custGeom>
            <a:avLst/>
            <a:gdLst>
              <a:gd name="connsiteX0" fmla="*/ 0 w 4516583"/>
              <a:gd name="connsiteY0" fmla="*/ 0 h 11665528"/>
              <a:gd name="connsiteX1" fmla="*/ 4516583 w 4516583"/>
              <a:gd name="connsiteY1" fmla="*/ 0 h 11665528"/>
              <a:gd name="connsiteX2" fmla="*/ 4516583 w 4516583"/>
              <a:gd name="connsiteY2" fmla="*/ 11665528 h 11665528"/>
              <a:gd name="connsiteX3" fmla="*/ 0 w 4516583"/>
              <a:gd name="connsiteY3" fmla="*/ 11665528 h 1166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6583" h="11665528">
                <a:moveTo>
                  <a:pt x="0" y="0"/>
                </a:moveTo>
                <a:lnTo>
                  <a:pt x="4516583" y="0"/>
                </a:lnTo>
                <a:lnTo>
                  <a:pt x="4516583" y="11665528"/>
                </a:lnTo>
                <a:lnTo>
                  <a:pt x="0" y="116655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91E0D51-90C7-47FB-AD1F-43106DCDF5E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464144" y="1116013"/>
            <a:ext cx="4516583" cy="5922963"/>
          </a:xfrm>
          <a:custGeom>
            <a:avLst/>
            <a:gdLst>
              <a:gd name="connsiteX0" fmla="*/ 0 w 4516583"/>
              <a:gd name="connsiteY0" fmla="*/ 0 h 5922963"/>
              <a:gd name="connsiteX1" fmla="*/ 4516583 w 4516583"/>
              <a:gd name="connsiteY1" fmla="*/ 0 h 5922963"/>
              <a:gd name="connsiteX2" fmla="*/ 4516583 w 4516583"/>
              <a:gd name="connsiteY2" fmla="*/ 5922963 h 5922963"/>
              <a:gd name="connsiteX3" fmla="*/ 0 w 4516583"/>
              <a:gd name="connsiteY3" fmla="*/ 5922963 h 592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6583" h="5922963">
                <a:moveTo>
                  <a:pt x="0" y="0"/>
                </a:moveTo>
                <a:lnTo>
                  <a:pt x="4516583" y="0"/>
                </a:lnTo>
                <a:lnTo>
                  <a:pt x="4516583" y="5922963"/>
                </a:lnTo>
                <a:lnTo>
                  <a:pt x="0" y="59229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B3F254E-FC67-4C8E-9C3E-5C1C161C13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202396" y="1115724"/>
            <a:ext cx="4516584" cy="5923252"/>
          </a:xfrm>
          <a:custGeom>
            <a:avLst/>
            <a:gdLst>
              <a:gd name="connsiteX0" fmla="*/ 0 w 4516584"/>
              <a:gd name="connsiteY0" fmla="*/ 0 h 5923252"/>
              <a:gd name="connsiteX1" fmla="*/ 4516584 w 4516584"/>
              <a:gd name="connsiteY1" fmla="*/ 0 h 5923252"/>
              <a:gd name="connsiteX2" fmla="*/ 4516584 w 4516584"/>
              <a:gd name="connsiteY2" fmla="*/ 5923252 h 5923252"/>
              <a:gd name="connsiteX3" fmla="*/ 0 w 4516584"/>
              <a:gd name="connsiteY3" fmla="*/ 5923252 h 5923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6584" h="5923252">
                <a:moveTo>
                  <a:pt x="0" y="0"/>
                </a:moveTo>
                <a:lnTo>
                  <a:pt x="4516584" y="0"/>
                </a:lnTo>
                <a:lnTo>
                  <a:pt x="4516584" y="5923252"/>
                </a:lnTo>
                <a:lnTo>
                  <a:pt x="0" y="592325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13FFB8D-F654-450C-A462-C579B644B2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464144" y="7239434"/>
            <a:ext cx="9254837" cy="5541819"/>
          </a:xfrm>
          <a:custGeom>
            <a:avLst/>
            <a:gdLst>
              <a:gd name="connsiteX0" fmla="*/ 0 w 9254837"/>
              <a:gd name="connsiteY0" fmla="*/ 0 h 5541819"/>
              <a:gd name="connsiteX1" fmla="*/ 9254837 w 9254837"/>
              <a:gd name="connsiteY1" fmla="*/ 0 h 5541819"/>
              <a:gd name="connsiteX2" fmla="*/ 9254837 w 9254837"/>
              <a:gd name="connsiteY2" fmla="*/ 5541819 h 5541819"/>
              <a:gd name="connsiteX3" fmla="*/ 0 w 9254837"/>
              <a:gd name="connsiteY3" fmla="*/ 5541819 h 5541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54837" h="5541819">
                <a:moveTo>
                  <a:pt x="0" y="0"/>
                </a:moveTo>
                <a:lnTo>
                  <a:pt x="9254837" y="0"/>
                </a:lnTo>
                <a:lnTo>
                  <a:pt x="9254837" y="5541819"/>
                </a:lnTo>
                <a:lnTo>
                  <a:pt x="0" y="554181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530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3D059DF-9CE9-4951-B809-4D18B2DC35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239624" y="0"/>
            <a:ext cx="12239625" cy="6699106"/>
          </a:xfrm>
          <a:custGeom>
            <a:avLst/>
            <a:gdLst>
              <a:gd name="connsiteX0" fmla="*/ 0 w 4940011"/>
              <a:gd name="connsiteY0" fmla="*/ 0 h 5369070"/>
              <a:gd name="connsiteX1" fmla="*/ 4940011 w 4940011"/>
              <a:gd name="connsiteY1" fmla="*/ 0 h 5369070"/>
              <a:gd name="connsiteX2" fmla="*/ 4940011 w 4940011"/>
              <a:gd name="connsiteY2" fmla="*/ 5369070 h 5369070"/>
              <a:gd name="connsiteX3" fmla="*/ 0 w 4940011"/>
              <a:gd name="connsiteY3" fmla="*/ 5369070 h 5369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0011" h="5369070">
                <a:moveTo>
                  <a:pt x="0" y="0"/>
                </a:moveTo>
                <a:lnTo>
                  <a:pt x="4940011" y="0"/>
                </a:lnTo>
                <a:lnTo>
                  <a:pt x="4940011" y="5369070"/>
                </a:lnTo>
                <a:lnTo>
                  <a:pt x="0" y="53690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F82AFA5-DA54-4BBA-BCD6-7667184832D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239626" y="6699106"/>
            <a:ext cx="12239624" cy="6980382"/>
          </a:xfrm>
          <a:custGeom>
            <a:avLst/>
            <a:gdLst>
              <a:gd name="connsiteX0" fmla="*/ 0 w 4940011"/>
              <a:gd name="connsiteY0" fmla="*/ 0 h 5369070"/>
              <a:gd name="connsiteX1" fmla="*/ 4940011 w 4940011"/>
              <a:gd name="connsiteY1" fmla="*/ 0 h 5369070"/>
              <a:gd name="connsiteX2" fmla="*/ 4940011 w 4940011"/>
              <a:gd name="connsiteY2" fmla="*/ 5369070 h 5369070"/>
              <a:gd name="connsiteX3" fmla="*/ 0 w 4940011"/>
              <a:gd name="connsiteY3" fmla="*/ 5369070 h 5369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0011" h="5369070">
                <a:moveTo>
                  <a:pt x="0" y="0"/>
                </a:moveTo>
                <a:lnTo>
                  <a:pt x="4940011" y="0"/>
                </a:lnTo>
                <a:lnTo>
                  <a:pt x="4940011" y="5369070"/>
                </a:lnTo>
                <a:lnTo>
                  <a:pt x="0" y="53690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5076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82949" y="728307"/>
            <a:ext cx="21113353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2949" y="3641531"/>
            <a:ext cx="21113353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82949" y="12678860"/>
            <a:ext cx="5507831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582BB-89E5-4105-AA76-CDB551548A42}" type="datetimeFigureOut">
              <a:rPr lang="en-ID" smtClean="0"/>
              <a:t>01/03/2026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08752" y="12678860"/>
            <a:ext cx="8261747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88470" y="12678860"/>
            <a:ext cx="5507831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68B5C-60A6-425F-9288-87ACD217A25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14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2" r:id="rId2"/>
    <p:sldLayoutId id="2147483683" r:id="rId3"/>
    <p:sldLayoutId id="2147483686" r:id="rId4"/>
    <p:sldLayoutId id="2147483675" r:id="rId5"/>
    <p:sldLayoutId id="2147483676" r:id="rId6"/>
  </p:sldLayoutIdLst>
  <p:txStyles>
    <p:titleStyle>
      <a:lvl1pPr algn="l" defTabSz="1823954" rtl="0" eaLnBrk="1" latinLnBrk="0" hangingPunct="1">
        <a:lnSpc>
          <a:spcPct val="90000"/>
        </a:lnSpc>
        <a:spcBef>
          <a:spcPct val="0"/>
        </a:spcBef>
        <a:buNone/>
        <a:defRPr sz="87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5988" indent="-455988" algn="l" defTabSz="1823954" rtl="0" eaLnBrk="1" latinLnBrk="0" hangingPunct="1">
        <a:lnSpc>
          <a:spcPct val="90000"/>
        </a:lnSpc>
        <a:spcBef>
          <a:spcPts val="1995"/>
        </a:spcBef>
        <a:buFont typeface="Arial" panose="020B0604020202020204" pitchFamily="34" charset="0"/>
        <a:buChar char="•"/>
        <a:defRPr sz="5585" kern="1200">
          <a:solidFill>
            <a:schemeClr val="tx1"/>
          </a:solidFill>
          <a:latin typeface="+mn-lt"/>
          <a:ea typeface="+mn-ea"/>
          <a:cs typeface="+mn-cs"/>
        </a:defRPr>
      </a:lvl1pPr>
      <a:lvl2pPr marL="1367965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4787" kern="1200">
          <a:solidFill>
            <a:schemeClr val="tx1"/>
          </a:solidFill>
          <a:latin typeface="+mn-lt"/>
          <a:ea typeface="+mn-ea"/>
          <a:cs typeface="+mn-cs"/>
        </a:defRPr>
      </a:lvl2pPr>
      <a:lvl3pPr marL="2279942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989" kern="1200">
          <a:solidFill>
            <a:schemeClr val="tx1"/>
          </a:solidFill>
          <a:latin typeface="+mn-lt"/>
          <a:ea typeface="+mn-ea"/>
          <a:cs typeface="+mn-cs"/>
        </a:defRPr>
      </a:lvl3pPr>
      <a:lvl4pPr marL="3191919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4103896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5015873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927849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839826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751803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1pPr>
      <a:lvl2pPr marL="911977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2pPr>
      <a:lvl3pPr marL="1823954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3pPr>
      <a:lvl4pPr marL="2735931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3647907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4559884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471861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383838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295815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ternet.garant.ru/#/document/10180093/entry/0" TargetMode="External"/><Relationship Id="rId5" Type="http://schemas.openxmlformats.org/officeDocument/2006/relationships/hyperlink" Target="https://internet.garant.ru/#/document/413382296/entry/1000" TargetMode="External"/><Relationship Id="rId4" Type="http://schemas.openxmlformats.org/officeDocument/2006/relationships/hyperlink" Target="https://internet.garant.ru/#/document/70650726/entry/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ternet.garant.ru/#/document/413382296/entry/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ternet.garant.ru/#/document/10900200/entry/284115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ternet.garant.ru/#/document/10900200/entry/28401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ternet.garant.ru/#/document/12122095/entry/0" TargetMode="External"/><Relationship Id="rId4" Type="http://schemas.openxmlformats.org/officeDocument/2006/relationships/hyperlink" Target="https://internet.garant.ru/#/document/12122095/entry/1000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ternet.garant.ru/#/document/10900200/entry/1451" TargetMode="External"/><Relationship Id="rId5" Type="http://schemas.openxmlformats.org/officeDocument/2006/relationships/hyperlink" Target="https://internet.garant.ru/#/document/10900200/entry/145103" TargetMode="External"/><Relationship Id="rId4" Type="http://schemas.openxmlformats.org/officeDocument/2006/relationships/hyperlink" Target="https://internet.garant.ru/#/document/10900200/entry/145102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49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C32EB-A222-4469-A581-5F9B21D25218}"/>
              </a:ext>
            </a:extLst>
          </p:cNvPr>
          <p:cNvSpPr txBox="1">
            <a:spLocks/>
          </p:cNvSpPr>
          <p:nvPr/>
        </p:nvSpPr>
        <p:spPr>
          <a:xfrm>
            <a:off x="598764" y="9620087"/>
            <a:ext cx="6623328" cy="2897359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400" b="1" dirty="0">
                <a:solidFill>
                  <a:schemeClr val="bg1"/>
                </a:solidFill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Надежда Попова</a:t>
            </a:r>
          </a:p>
          <a:p>
            <a:pPr>
              <a:lnSpc>
                <a:spcPct val="120000"/>
              </a:lnSpc>
            </a:pPr>
            <a:r>
              <a:rPr lang="ru-RU" sz="14400" i="1" dirty="0">
                <a:solidFill>
                  <a:schemeClr val="bg1"/>
                </a:solidFill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Бухгалтерская служба «ПрофГарант»</a:t>
            </a:r>
          </a:p>
          <a:p>
            <a:pPr>
              <a:lnSpc>
                <a:spcPct val="120000"/>
              </a:lnSpc>
            </a:pPr>
            <a:endParaRPr lang="ru-RU" sz="9600" dirty="0">
              <a:solidFill>
                <a:schemeClr val="bg1"/>
              </a:solidFill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  <a:p>
            <a:r>
              <a:rPr lang="ru-RU" sz="9600" dirty="0">
                <a:solidFill>
                  <a:schemeClr val="bg1"/>
                </a:solidFill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ОГРНИП 31535000042483</a:t>
            </a:r>
          </a:p>
          <a:p>
            <a:endParaRPr lang="ru-RU" sz="12800" dirty="0">
              <a:solidFill>
                <a:schemeClr val="bg1"/>
              </a:solidFill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  <a:p>
            <a:endParaRPr lang="ru-RU" sz="12800" dirty="0">
              <a:solidFill>
                <a:schemeClr val="bg1"/>
              </a:solidFill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  <a:p>
            <a:r>
              <a:rPr lang="ru-RU" sz="11600" dirty="0">
                <a:solidFill>
                  <a:schemeClr val="bg1"/>
                </a:solidFill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Бухгалтерское и налоговое сопровождение бизнеса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B60BB6-F7CC-429D-9F42-B0D178A51EB5}"/>
              </a:ext>
            </a:extLst>
          </p:cNvPr>
          <p:cNvCxnSpPr>
            <a:cxnSpLocks/>
          </p:cNvCxnSpPr>
          <p:nvPr/>
        </p:nvCxnSpPr>
        <p:spPr>
          <a:xfrm>
            <a:off x="7907952" y="1323755"/>
            <a:ext cx="7078048" cy="30912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851B1C3-6F16-474D-A8A3-6D78F2C81958}"/>
              </a:ext>
            </a:extLst>
          </p:cNvPr>
          <p:cNvCxnSpPr>
            <a:cxnSpLocks/>
          </p:cNvCxnSpPr>
          <p:nvPr/>
        </p:nvCxnSpPr>
        <p:spPr>
          <a:xfrm>
            <a:off x="598764" y="12470180"/>
            <a:ext cx="6623328" cy="204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86"/>
          <a:stretch/>
        </p:blipFill>
        <p:spPr>
          <a:xfrm>
            <a:off x="0" y="0"/>
            <a:ext cx="7222092" cy="9484247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512C32EB-A222-4469-A581-5F9B21D25218}"/>
              </a:ext>
            </a:extLst>
          </p:cNvPr>
          <p:cNvSpPr txBox="1">
            <a:spLocks/>
          </p:cNvSpPr>
          <p:nvPr/>
        </p:nvSpPr>
        <p:spPr>
          <a:xfrm>
            <a:off x="7794036" y="328141"/>
            <a:ext cx="10503882" cy="289735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О СПИКЕРЕ</a:t>
            </a:r>
            <a:endParaRPr lang="en-US" sz="6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512C32EB-A222-4469-A581-5F9B21D25218}"/>
              </a:ext>
            </a:extLst>
          </p:cNvPr>
          <p:cNvSpPr txBox="1">
            <a:spLocks/>
          </p:cNvSpPr>
          <p:nvPr/>
        </p:nvSpPr>
        <p:spPr>
          <a:xfrm>
            <a:off x="8209124" y="4014616"/>
            <a:ext cx="10503882" cy="289735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dirty="0">
              <a:solidFill>
                <a:schemeClr val="bg1"/>
              </a:solidFill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907951" y="1573684"/>
            <a:ext cx="954029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chemeClr val="bg1"/>
                </a:solidFill>
              </a:rPr>
              <a:t>Руководитель Бухгалтерской службы «ПрофГарант» г. Иркутск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chemeClr val="bg1"/>
                </a:solidFill>
              </a:rPr>
              <a:t>Член Федеральной Ассоциации бухгалтеров и аутсорсеров «Платинум»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chemeClr val="bg1"/>
                </a:solidFill>
              </a:rPr>
              <a:t>Профессиональный бухгалтер, член ИПБ России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chemeClr val="bg1"/>
                </a:solidFill>
              </a:rPr>
              <a:t>Аттестованный налоговый консультант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800" dirty="0">
                <a:solidFill>
                  <a:schemeClr val="bg1"/>
                </a:solidFill>
              </a:rPr>
              <a:t>Член комитета по налогам ИРОО «Деловая Россия»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l="51047" t="-1723"/>
          <a:stretch>
            <a:fillRect/>
          </a:stretch>
        </p:blipFill>
        <p:spPr>
          <a:xfrm>
            <a:off x="20757898" y="11982330"/>
            <a:ext cx="3417719" cy="169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976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479250" cy="1376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2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49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C32EB-A222-4469-A581-5F9B21D25218}"/>
              </a:ext>
            </a:extLst>
          </p:cNvPr>
          <p:cNvSpPr txBox="1">
            <a:spLocks/>
          </p:cNvSpPr>
          <p:nvPr/>
        </p:nvSpPr>
        <p:spPr>
          <a:xfrm>
            <a:off x="504456" y="1627430"/>
            <a:ext cx="19663143" cy="30038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3800" b="1" dirty="0">
                <a:solidFill>
                  <a:schemeClr val="bg1"/>
                </a:solidFill>
              </a:rPr>
              <a:t>Налоговые льготы-2026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B60BB6-F7CC-429D-9F42-B0D178A51EB5}"/>
              </a:ext>
            </a:extLst>
          </p:cNvPr>
          <p:cNvCxnSpPr>
            <a:cxnSpLocks/>
          </p:cNvCxnSpPr>
          <p:nvPr/>
        </p:nvCxnSpPr>
        <p:spPr>
          <a:xfrm>
            <a:off x="504456" y="4183423"/>
            <a:ext cx="1194312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l="51047" t="-5239" b="-1"/>
          <a:stretch>
            <a:fillRect/>
          </a:stretch>
        </p:blipFill>
        <p:spPr>
          <a:xfrm>
            <a:off x="20434041" y="11728522"/>
            <a:ext cx="3797559" cy="1950967"/>
          </a:xfrm>
          <a:prstGeom prst="rect">
            <a:avLst/>
          </a:prstGeom>
        </p:spPr>
      </p:pic>
      <p:cxnSp>
        <p:nvCxnSpPr>
          <p:cNvPr id="3" name="Straight Connector 17">
            <a:extLst>
              <a:ext uri="{FF2B5EF4-FFF2-40B4-BE49-F238E27FC236}">
                <a16:creationId xmlns:a16="http://schemas.microsoft.com/office/drawing/2014/main" id="{0D4BCDBB-1B1C-37DF-0B8E-2C06E813BD46}"/>
              </a:ext>
            </a:extLst>
          </p:cNvPr>
          <p:cNvCxnSpPr>
            <a:cxnSpLocks/>
          </p:cNvCxnSpPr>
          <p:nvPr/>
        </p:nvCxnSpPr>
        <p:spPr>
          <a:xfrm>
            <a:off x="504456" y="4332714"/>
            <a:ext cx="1194312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8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E15109-07F4-450E-B12E-CC955BBE874A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224B65-8BAB-4232-8199-A9529C44F161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Налоговые каникулы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82C1C25-E98D-42F6-A54B-158A58D1CD57}"/>
              </a:ext>
            </a:extLst>
          </p:cNvPr>
          <p:cNvCxnSpPr>
            <a:cxnSpLocks/>
          </p:cNvCxnSpPr>
          <p:nvPr/>
        </p:nvCxnSpPr>
        <p:spPr>
          <a:xfrm flipV="1">
            <a:off x="1428750" y="3276695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25BE47-692B-4E6E-8BCD-E033D2E44516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91D04DD-C535-460B-AAEA-46FDE1E2321F}"/>
              </a:ext>
            </a:extLst>
          </p:cNvPr>
          <p:cNvSpPr/>
          <p:nvPr/>
        </p:nvSpPr>
        <p:spPr>
          <a:xfrm>
            <a:off x="2313992" y="3960976"/>
            <a:ext cx="20937894" cy="1970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/>
              <a:t>Впервые зарегистрированные ИП, применяющие УСН или ПСН, смогут воспользоваться налоговыми каникулами до 01.01.2027</a:t>
            </a:r>
          </a:p>
          <a:p>
            <a:pPr>
              <a:lnSpc>
                <a:spcPct val="150000"/>
              </a:lnSpc>
            </a:pPr>
            <a:r>
              <a:rPr lang="ru-RU" sz="2800" dirty="0"/>
              <a:t>То есть </a:t>
            </a:r>
            <a:r>
              <a:rPr lang="ru-RU" sz="2800" b="1" dirty="0"/>
              <a:t>на 2 года получить освобождение от уплаты налогов</a:t>
            </a:r>
            <a:r>
              <a:rPr lang="ru-RU" sz="2800" dirty="0"/>
              <a:t>, которое предоставляется на региональном уровне.</a:t>
            </a:r>
          </a:p>
          <a:p>
            <a:pPr>
              <a:lnSpc>
                <a:spcPct val="150000"/>
              </a:lnSpc>
            </a:pPr>
            <a:endParaRPr lang="en-ID" sz="2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C96D0D-4A82-46EF-853A-B4668204AB9C}"/>
              </a:ext>
            </a:extLst>
          </p:cNvPr>
          <p:cNvSpPr/>
          <p:nvPr/>
        </p:nvSpPr>
        <p:spPr>
          <a:xfrm>
            <a:off x="1619250" y="2299670"/>
            <a:ext cx="197434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Poppins" panose="00000500000000000000" pitchFamily="2" charset="0"/>
                <a:ea typeface="EB Garamond 12" panose="02020502060206020403" pitchFamily="18" charset="0"/>
                <a:cs typeface="Poppins" panose="00000500000000000000" pitchFamily="2" charset="0"/>
              </a:rPr>
              <a:t>Для вновь зарегистрированных Индивидуальных предпринимателей</a:t>
            </a:r>
            <a:endParaRPr lang="en-ID" sz="4400" dirty="0">
              <a:latin typeface="Poppins" panose="00000500000000000000" pitchFamily="2" charset="0"/>
              <a:ea typeface="EB Garamond 12" panose="02020502060206020403" pitchFamily="18" charset="0"/>
              <a:cs typeface="Poppins" panose="00000500000000000000" pitchFamily="2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18A736-6477-D2D5-44F9-1B92CEF89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EAEF08-FD5A-312A-BFD0-66E2D2286A7D}"/>
              </a:ext>
            </a:extLst>
          </p:cNvPr>
          <p:cNvSpPr txBox="1"/>
          <p:nvPr/>
        </p:nvSpPr>
        <p:spPr>
          <a:xfrm>
            <a:off x="2313992" y="5952002"/>
            <a:ext cx="15823500" cy="406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 :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ИП впервые зарегистрировался после вступления в силу регионального закона о введении нулевой ставки налога. А если он раньше был ИП, а потом закрыл его, возобновить деятельность нужно после того, как начал действовать региональный закон о налоговых каникулах.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ИП ведет бизнес в производственной, социальной, научной сферах, оказывает бытовые услуги. Для упрощенцев предусмотрен еще и такой вид деятельности, как услуги по предоставлению мест для временного проживания.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Годовой доход у ИП по этим видам деятельности составляет не менее 70% от общего дохода.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E84A7E-25DB-1AF9-0E7F-58FECF9FFCBE}"/>
              </a:ext>
            </a:extLst>
          </p:cNvPr>
          <p:cNvSpPr txBox="1"/>
          <p:nvPr/>
        </p:nvSpPr>
        <p:spPr>
          <a:xfrm>
            <a:off x="2313992" y="10882855"/>
            <a:ext cx="16253926" cy="993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Власти регионов могут вводить дополнительные ограничения, например, по численности персонала, размеру получаемых доходов и т. д.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364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FDF14-6C1C-63E4-48DE-DBACCCF01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31E77E-4370-6075-E8F0-4A28171C34F0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CAECF3-8455-E9E7-AB56-A7D15069C5C0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Налоговые каникулы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5A8C9AE-FED4-C9A0-63D1-5F00FAA80D86}"/>
              </a:ext>
            </a:extLst>
          </p:cNvPr>
          <p:cNvCxnSpPr>
            <a:cxnSpLocks/>
          </p:cNvCxnSpPr>
          <p:nvPr/>
        </p:nvCxnSpPr>
        <p:spPr>
          <a:xfrm flipV="1">
            <a:off x="1428750" y="3276695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1E1CE96-0F66-12DB-F216-1BD5151A5C95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69CF37A-8AEA-0AC2-4AA9-C08DBD7C3A30}"/>
              </a:ext>
            </a:extLst>
          </p:cNvPr>
          <p:cNvSpPr/>
          <p:nvPr/>
        </p:nvSpPr>
        <p:spPr>
          <a:xfrm>
            <a:off x="1619250" y="2299670"/>
            <a:ext cx="197434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Poppins" panose="00000500000000000000" pitchFamily="2" charset="0"/>
                <a:ea typeface="EB Garamond 12" panose="02020502060206020403" pitchFamily="18" charset="0"/>
                <a:cs typeface="Poppins" panose="00000500000000000000" pitchFamily="2" charset="0"/>
              </a:rPr>
              <a:t>Для вновь зарегистрированных Индивидуальных предпринимателей</a:t>
            </a:r>
            <a:endParaRPr lang="en-ID" sz="4400" dirty="0">
              <a:latin typeface="Poppins" panose="00000500000000000000" pitchFamily="2" charset="0"/>
              <a:ea typeface="EB Garamond 12" panose="02020502060206020403" pitchFamily="18" charset="0"/>
              <a:cs typeface="Poppins" panose="00000500000000000000" pitchFamily="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187764-EE5F-1C22-4C42-EEE31E4A18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29A84F-6926-165D-0AD2-143F52083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5428BE-93E5-B1BD-C226-2DA6B1E7366A}"/>
              </a:ext>
            </a:extLst>
          </p:cNvPr>
          <p:cNvSpPr txBox="1"/>
          <p:nvPr/>
        </p:nvSpPr>
        <p:spPr>
          <a:xfrm>
            <a:off x="2194705" y="4290696"/>
            <a:ext cx="18220675" cy="5297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Налоговые каникулы для ИП, зарегистрированных после принятия закона, применяющих: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УСН, у которых не менее 70% дохода от деятельности в производственной, социальной, научной сферах, а также бытовых услуг населению и предоставления мест для временного проживания: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ставка 0% может применяться со дня регистрации в течение 2-х налоговых периодов, авансовые платежи и минимальный налог не уплачиваются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ПСН и осуществляющих деятельность в производственной, социальной или научной сферах, а также бытовых услуг населению: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уплачивается 2 патента подряд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777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A5529-1D9D-378E-AB78-CFABEA797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DB69CF-CD42-8C0E-35A1-8B823B18CEA9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E7D74F-34A7-359F-62AF-BFC71F9F59A8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Налоговые каникулы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F73CE4-E89D-9552-071D-F886D7C9C04A}"/>
              </a:ext>
            </a:extLst>
          </p:cNvPr>
          <p:cNvCxnSpPr>
            <a:cxnSpLocks/>
          </p:cNvCxnSpPr>
          <p:nvPr/>
        </p:nvCxnSpPr>
        <p:spPr>
          <a:xfrm flipV="1">
            <a:off x="1428750" y="3276695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91CCC8C-E045-1AA4-F8C4-4C149B4C80A8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4880534-536D-64A9-7FE4-5F018C83E49A}"/>
              </a:ext>
            </a:extLst>
          </p:cNvPr>
          <p:cNvSpPr/>
          <p:nvPr/>
        </p:nvSpPr>
        <p:spPr>
          <a:xfrm>
            <a:off x="1619250" y="2299670"/>
            <a:ext cx="197434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Poppins" panose="00000500000000000000" pitchFamily="2" charset="0"/>
                <a:ea typeface="EB Garamond 12" panose="02020502060206020403" pitchFamily="18" charset="0"/>
                <a:cs typeface="Poppins" panose="00000500000000000000" pitchFamily="2" charset="0"/>
              </a:rPr>
              <a:t>Для вновь зарегистрированных Индивидуальных предпринимателей</a:t>
            </a:r>
            <a:endParaRPr lang="en-ID" sz="4400" dirty="0">
              <a:latin typeface="Poppins" panose="00000500000000000000" pitchFamily="2" charset="0"/>
              <a:ea typeface="EB Garamond 12" panose="02020502060206020403" pitchFamily="18" charset="0"/>
              <a:cs typeface="Poppins" panose="00000500000000000000" pitchFamily="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88DB32F-5570-848F-AFE9-66BDAA97B7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428D59-1BE6-56E9-8AEB-BB0C02C7C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BD4628-ADD5-3AA4-19EA-2950A78E7FB8}"/>
              </a:ext>
            </a:extLst>
          </p:cNvPr>
          <p:cNvSpPr txBox="1"/>
          <p:nvPr/>
        </p:nvSpPr>
        <p:spPr>
          <a:xfrm>
            <a:off x="2941328" y="4179966"/>
            <a:ext cx="14036462" cy="5297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Уведомлять инспекцию о применении каникул не нужно: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декларации по УСН указывается ставка 0% в заявлении на получение патента укажите: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ставку 0%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подпункт, пункт, статью, дату принятия и номер регионального закона, которым установлены налоговые каникулы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Общий для всех регионов срок действия льготы — до 31.12.2026 (п. 3 ст. 2 Федеральный закон от 29.12.2014 N 477-ФЗ).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010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CF5E1-E556-59BD-1629-3E6A53B23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7F375-8E6D-0C2E-DA62-59F303A4934F}"/>
              </a:ext>
            </a:extLst>
          </p:cNvPr>
          <p:cNvSpPr txBox="1">
            <a:spLocks/>
          </p:cNvSpPr>
          <p:nvPr/>
        </p:nvSpPr>
        <p:spPr>
          <a:xfrm>
            <a:off x="588075" y="1296682"/>
            <a:ext cx="19976593" cy="37045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Пониженные страховые взносы с заработной платы сотрудников</a:t>
            </a:r>
            <a:endParaRPr lang="en-US" sz="66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F7B761D-8C79-89E4-D2B8-99C0DA7FFE54}"/>
              </a:ext>
            </a:extLst>
          </p:cNvPr>
          <p:cNvCxnSpPr>
            <a:cxnSpLocks/>
          </p:cNvCxnSpPr>
          <p:nvPr/>
        </p:nvCxnSpPr>
        <p:spPr>
          <a:xfrm>
            <a:off x="339012" y="3734331"/>
            <a:ext cx="110240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3060E7C-9831-2B1C-269A-AF3E80462F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140" t="-12544"/>
          <a:stretch>
            <a:fillRect/>
          </a:stretch>
        </p:blipFill>
        <p:spPr>
          <a:xfrm>
            <a:off x="20654615" y="11463706"/>
            <a:ext cx="3466648" cy="1948051"/>
          </a:xfrm>
          <a:prstGeom prst="rect">
            <a:avLst/>
          </a:prstGeom>
        </p:spPr>
      </p:pic>
      <p:sp>
        <p:nvSpPr>
          <p:cNvPr id="3" name="Rectangle 6">
            <a:extLst>
              <a:ext uri="{FF2B5EF4-FFF2-40B4-BE49-F238E27FC236}">
                <a16:creationId xmlns:a16="http://schemas.microsoft.com/office/drawing/2014/main" id="{59C86810-1098-5817-B52F-BF32AD27EFFA}"/>
              </a:ext>
            </a:extLst>
          </p:cNvPr>
          <p:cNvSpPr/>
          <p:nvPr/>
        </p:nvSpPr>
        <p:spPr>
          <a:xfrm>
            <a:off x="0" y="0"/>
            <a:ext cx="24479250" cy="1064837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CD9FCF3-9C16-391D-CBDC-A845C80259A8}"/>
              </a:ext>
            </a:extLst>
          </p:cNvPr>
          <p:cNvSpPr/>
          <p:nvPr/>
        </p:nvSpPr>
        <p:spPr>
          <a:xfrm>
            <a:off x="189722" y="4443362"/>
            <a:ext cx="11024037" cy="1220961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Общий тариф страховых взносов 30%</a:t>
            </a:r>
          </a:p>
          <a:p>
            <a:r>
              <a:rPr lang="ru-RU" sz="4000" b="1" dirty="0"/>
              <a:t>Кто имеет право на пониженный тариф?</a:t>
            </a:r>
            <a:endParaRPr lang="en-ID" sz="4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4C45C4-9D31-BEBC-8CF1-F5A4BEBA2D94}"/>
              </a:ext>
            </a:extLst>
          </p:cNvPr>
          <p:cNvSpPr/>
          <p:nvPr/>
        </p:nvSpPr>
        <p:spPr>
          <a:xfrm>
            <a:off x="339012" y="3421150"/>
            <a:ext cx="11024037" cy="151184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3E033AE-CE05-7CBC-F9E0-EDBDDA4AF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-1"/>
            <a:ext cx="3116595" cy="106483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813F514-87A7-6ECC-1BDF-6843F5E77F82}"/>
              </a:ext>
            </a:extLst>
          </p:cNvPr>
          <p:cNvSpPr txBox="1"/>
          <p:nvPr/>
        </p:nvSpPr>
        <p:spPr>
          <a:xfrm>
            <a:off x="1464905" y="6839743"/>
            <a:ext cx="16748450" cy="2582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Организации и ИП, признаваемые субъектами малого или среднего предпринимательства, основным видом экономической деятельности которых является один из видов экономической деятельности </a:t>
            </a:r>
            <a:r>
              <a:rPr lang="ru-RU" sz="2800" b="1" u="sng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ОКВЭД</a:t>
            </a:r>
            <a:r>
              <a:rPr lang="ru-RU" sz="28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по </a:t>
            </a:r>
            <a:r>
              <a:rPr lang="ru-RU" sz="2800" b="1" u="sng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перечню</a:t>
            </a:r>
            <a:r>
              <a:rPr lang="ru-RU" sz="28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утверждаемому Правительством РФ 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30% - с выплат, не превышающих 1,5 </a:t>
            </a:r>
            <a:r>
              <a:rPr lang="ru-RU" sz="2800" b="1" u="sng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МРОТ</a:t>
            </a:r>
            <a:r>
              <a:rPr lang="ru-RU" sz="28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15% - с выплат, превышающих 1,5 </a:t>
            </a:r>
            <a:r>
              <a:rPr lang="ru-RU" sz="2800" b="1" u="sng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МРОТ</a:t>
            </a:r>
            <a:endParaRPr lang="ru-RU" sz="2800" b="1" dirty="0">
              <a:solidFill>
                <a:schemeClr val="accent6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C17E0A-A4C8-5159-837C-98BC542A6F6D}"/>
              </a:ext>
            </a:extLst>
          </p:cNvPr>
          <p:cNvSpPr txBox="1"/>
          <p:nvPr/>
        </p:nvSpPr>
        <p:spPr>
          <a:xfrm>
            <a:off x="1464906" y="10684935"/>
            <a:ext cx="16748449" cy="1557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800" b="1" dirty="0">
                <a:solidFill>
                  <a:srgbClr val="33305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доход от основного вида деятельности должен составлять не менее 70% от общих доходов компании</a:t>
            </a: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800" b="1" dirty="0">
                <a:solidFill>
                  <a:srgbClr val="33305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соответствующий вид экономической деятельности должен быть указан в качестве основного в ЕГРЮЛ или ЕГРИП</a:t>
            </a:r>
          </a:p>
        </p:txBody>
      </p:sp>
    </p:spTree>
    <p:extLst>
      <p:ext uri="{BB962C8B-B14F-4D97-AF65-F5344CB8AC3E}">
        <p14:creationId xmlns:p14="http://schemas.microsoft.com/office/powerpoint/2010/main" val="4089756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9F2E7-254E-0C1E-3736-F330414C8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FF464-D0E5-2912-3D95-E37B71C5B240}"/>
              </a:ext>
            </a:extLst>
          </p:cNvPr>
          <p:cNvSpPr txBox="1">
            <a:spLocks/>
          </p:cNvSpPr>
          <p:nvPr/>
        </p:nvSpPr>
        <p:spPr>
          <a:xfrm>
            <a:off x="588075" y="1296682"/>
            <a:ext cx="19976593" cy="37045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Пониженные страховые взносы с заработной платы сотрудников</a:t>
            </a:r>
            <a:endParaRPr lang="en-US" sz="66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F5A92D-D2C6-18D2-B6D9-DD3D41C3B380}"/>
              </a:ext>
            </a:extLst>
          </p:cNvPr>
          <p:cNvCxnSpPr>
            <a:cxnSpLocks/>
          </p:cNvCxnSpPr>
          <p:nvPr/>
        </p:nvCxnSpPr>
        <p:spPr>
          <a:xfrm>
            <a:off x="339012" y="3734331"/>
            <a:ext cx="110240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B9EBAE-FFB7-A59E-2019-82AD73442D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140" t="-12544"/>
          <a:stretch>
            <a:fillRect/>
          </a:stretch>
        </p:blipFill>
        <p:spPr>
          <a:xfrm>
            <a:off x="20654615" y="11463706"/>
            <a:ext cx="3466648" cy="1948051"/>
          </a:xfrm>
          <a:prstGeom prst="rect">
            <a:avLst/>
          </a:prstGeom>
        </p:spPr>
      </p:pic>
      <p:sp>
        <p:nvSpPr>
          <p:cNvPr id="3" name="Rectangle 6">
            <a:extLst>
              <a:ext uri="{FF2B5EF4-FFF2-40B4-BE49-F238E27FC236}">
                <a16:creationId xmlns:a16="http://schemas.microsoft.com/office/drawing/2014/main" id="{9B63E630-2689-A8CA-209E-65D75699CC49}"/>
              </a:ext>
            </a:extLst>
          </p:cNvPr>
          <p:cNvSpPr/>
          <p:nvPr/>
        </p:nvSpPr>
        <p:spPr>
          <a:xfrm>
            <a:off x="0" y="0"/>
            <a:ext cx="24479250" cy="1064837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4C0B8CE-6C1D-E9D4-7FF7-FB1A6BEE4CA9}"/>
              </a:ext>
            </a:extLst>
          </p:cNvPr>
          <p:cNvSpPr/>
          <p:nvPr/>
        </p:nvSpPr>
        <p:spPr>
          <a:xfrm>
            <a:off x="189722" y="4443362"/>
            <a:ext cx="11024037" cy="1220961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Общий тариф страховых взносов 30%</a:t>
            </a:r>
          </a:p>
          <a:p>
            <a:r>
              <a:rPr lang="ru-RU" sz="4000" b="1" dirty="0"/>
              <a:t>Кто имеет право на пониженный тариф?</a:t>
            </a:r>
            <a:endParaRPr lang="en-ID" sz="4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E2C558-DDDD-C06E-BD40-C35502011768}"/>
              </a:ext>
            </a:extLst>
          </p:cNvPr>
          <p:cNvSpPr/>
          <p:nvPr/>
        </p:nvSpPr>
        <p:spPr>
          <a:xfrm>
            <a:off x="339012" y="3421150"/>
            <a:ext cx="11024037" cy="151184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4CC4F75-6E44-B890-BF2C-F2C187E83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-1"/>
            <a:ext cx="3116595" cy="10648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DE59B7-9B16-666B-8C9C-468E32EB56F4}"/>
              </a:ext>
            </a:extLst>
          </p:cNvPr>
          <p:cNvSpPr txBox="1"/>
          <p:nvPr/>
        </p:nvSpPr>
        <p:spPr>
          <a:xfrm>
            <a:off x="588075" y="6218543"/>
            <a:ext cx="122604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/>
              <a:t>Перечень </a:t>
            </a:r>
            <a:r>
              <a:rPr lang="ru-RU" b="1" i="0">
                <a:solidFill>
                  <a:srgbClr val="22272F"/>
                </a:solidFill>
                <a:effectLst/>
                <a:latin typeface="PT Serif" panose="020A0603040505020204" pitchFamily="18" charset="-52"/>
              </a:rPr>
              <a:t>УТВЕРЖДЕН</a:t>
            </a:r>
            <a:br>
              <a:rPr lang="ru-RU"/>
            </a:br>
            <a:r>
              <a:rPr lang="ru-RU" b="1" i="0" u="none" strike="noStrike">
                <a:solidFill>
                  <a:srgbClr val="3272C0"/>
                </a:solidFill>
                <a:effectLst/>
                <a:latin typeface="PT Serif" panose="020A0603040505020204" pitchFamily="18" charset="-52"/>
                <a:hlinkClick r:id="rId4"/>
              </a:rPr>
              <a:t>распоряжением</a:t>
            </a:r>
            <a:r>
              <a:rPr lang="ru-RU" b="1" i="0">
                <a:solidFill>
                  <a:srgbClr val="22272F"/>
                </a:solidFill>
                <a:effectLst/>
                <a:latin typeface="PT Serif" panose="020A0603040505020204" pitchFamily="18" charset="-52"/>
              </a:rPr>
              <a:t> Правительства</a:t>
            </a:r>
            <a:br>
              <a:rPr lang="ru-RU"/>
            </a:br>
            <a:r>
              <a:rPr lang="ru-RU" b="1" i="0">
                <a:solidFill>
                  <a:srgbClr val="22272F"/>
                </a:solidFill>
                <a:effectLst/>
                <a:latin typeface="PT Serif" panose="020A0603040505020204" pitchFamily="18" charset="-52"/>
              </a:rPr>
              <a:t>Российской Федерации</a:t>
            </a:r>
            <a:br>
              <a:rPr lang="ru-RU"/>
            </a:br>
            <a:r>
              <a:rPr lang="ru-RU" b="1" i="0">
                <a:solidFill>
                  <a:srgbClr val="22272F"/>
                </a:solidFill>
                <a:effectLst/>
                <a:latin typeface="PT Serif" panose="020A0603040505020204" pitchFamily="18" charset="-52"/>
              </a:rPr>
              <a:t>от 27 декабря 2025 г. № 4125-р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7F94A6-80F6-D678-4C9F-A4771D5067AF}"/>
              </a:ext>
            </a:extLst>
          </p:cNvPr>
          <p:cNvSpPr txBox="1"/>
          <p:nvPr/>
        </p:nvSpPr>
        <p:spPr>
          <a:xfrm>
            <a:off x="4842588" y="6050350"/>
            <a:ext cx="13538718" cy="8125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Производство пищевых продуктов</a:t>
            </a:r>
          </a:p>
          <a:p>
            <a:r>
              <a:rPr lang="ru-RU" sz="2400" b="1" dirty="0"/>
              <a:t>Производство одежды</a:t>
            </a:r>
          </a:p>
          <a:p>
            <a:r>
              <a:rPr lang="ru-RU" sz="2400" b="1" dirty="0"/>
              <a:t>Деятельность полиграфическая и копирование носителей информации</a:t>
            </a:r>
          </a:p>
          <a:p>
            <a:r>
              <a:rPr lang="ru-RU" sz="2400" b="1" dirty="0"/>
              <a:t>Производство компьютеров, электронных и оптических изделий </a:t>
            </a:r>
          </a:p>
          <a:p>
            <a:r>
              <a:rPr lang="ru-RU" sz="2400" b="1" dirty="0"/>
              <a:t>Производство автотранспортных средств, прицепов и полуприцепов</a:t>
            </a:r>
          </a:p>
          <a:p>
            <a:r>
              <a:rPr lang="ru-RU" sz="2400" b="1" dirty="0"/>
              <a:t>Производство мебели</a:t>
            </a:r>
          </a:p>
          <a:p>
            <a:r>
              <a:rPr lang="ru-RU" sz="2400" b="1" dirty="0"/>
              <a:t>Деятельность по представлению мест для временного проживания</a:t>
            </a:r>
          </a:p>
          <a:p>
            <a:r>
              <a:rPr lang="ru-RU" sz="2400" b="1" dirty="0"/>
              <a:t>Деятельность по представлению продуктов питания и напитков</a:t>
            </a:r>
          </a:p>
          <a:p>
            <a:r>
              <a:rPr lang="ru-RU" sz="2400" b="1" dirty="0"/>
              <a:t>Деятельность издательская</a:t>
            </a:r>
          </a:p>
          <a:p>
            <a:r>
              <a:rPr lang="ru-RU" sz="2400" b="1" dirty="0"/>
              <a:t>Производство кинофильмов, видеофильмов и телевизионных программ, издание звукозаписей и нот</a:t>
            </a:r>
          </a:p>
          <a:p>
            <a:r>
              <a:rPr lang="ru-RU" sz="2400" b="1" dirty="0"/>
              <a:t>Деятельность в области телевизионного и радиовещания</a:t>
            </a:r>
          </a:p>
          <a:p>
            <a:r>
              <a:rPr lang="ru-RU" sz="2400" b="1" dirty="0"/>
              <a:t>Деятельность ветеринарная</a:t>
            </a:r>
          </a:p>
          <a:p>
            <a:r>
              <a:rPr lang="ru-RU" sz="2400" b="1" dirty="0"/>
              <a:t>Деятельность туристических агентств и прочих организаций, предоставляющих услуги в сфере туризма</a:t>
            </a:r>
          </a:p>
          <a:p>
            <a:r>
              <a:rPr lang="ru-RU" sz="2400" b="1" dirty="0"/>
              <a:t>Деятельность в области спорта</a:t>
            </a:r>
          </a:p>
          <a:p>
            <a:endParaRPr lang="ru-RU" sz="2400" b="1" dirty="0"/>
          </a:p>
          <a:p>
            <a:r>
              <a:rPr lang="ru-RU" sz="2400" b="1" dirty="0"/>
              <a:t>И прочее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787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3B5E0-D35B-6802-5DF5-FAF36F5B9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C9D9D-8DC5-DB72-930E-CADABFE3174C}"/>
              </a:ext>
            </a:extLst>
          </p:cNvPr>
          <p:cNvSpPr txBox="1">
            <a:spLocks/>
          </p:cNvSpPr>
          <p:nvPr/>
        </p:nvSpPr>
        <p:spPr>
          <a:xfrm>
            <a:off x="588075" y="1296682"/>
            <a:ext cx="19976593" cy="37045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Пониженные страховые взносы с заработной платы сотрудников</a:t>
            </a:r>
            <a:endParaRPr lang="en-US" sz="66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759631-5BFB-03B7-38D3-1CA99C85EA72}"/>
              </a:ext>
            </a:extLst>
          </p:cNvPr>
          <p:cNvCxnSpPr>
            <a:cxnSpLocks/>
          </p:cNvCxnSpPr>
          <p:nvPr/>
        </p:nvCxnSpPr>
        <p:spPr>
          <a:xfrm>
            <a:off x="339012" y="3734331"/>
            <a:ext cx="110240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63BC22E-B111-9F49-B013-23DCF6F7E7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140" t="-12544"/>
          <a:stretch>
            <a:fillRect/>
          </a:stretch>
        </p:blipFill>
        <p:spPr>
          <a:xfrm>
            <a:off x="20654615" y="11463706"/>
            <a:ext cx="3466648" cy="1948051"/>
          </a:xfrm>
          <a:prstGeom prst="rect">
            <a:avLst/>
          </a:prstGeom>
        </p:spPr>
      </p:pic>
      <p:sp>
        <p:nvSpPr>
          <p:cNvPr id="3" name="Rectangle 6">
            <a:extLst>
              <a:ext uri="{FF2B5EF4-FFF2-40B4-BE49-F238E27FC236}">
                <a16:creationId xmlns:a16="http://schemas.microsoft.com/office/drawing/2014/main" id="{98CB5B73-2D10-E0D4-08D5-C565499570C0}"/>
              </a:ext>
            </a:extLst>
          </p:cNvPr>
          <p:cNvSpPr/>
          <p:nvPr/>
        </p:nvSpPr>
        <p:spPr>
          <a:xfrm>
            <a:off x="0" y="0"/>
            <a:ext cx="24479250" cy="1064837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6226954-56B9-58D3-D3D7-FF405C44A219}"/>
              </a:ext>
            </a:extLst>
          </p:cNvPr>
          <p:cNvSpPr/>
          <p:nvPr/>
        </p:nvSpPr>
        <p:spPr>
          <a:xfrm>
            <a:off x="189722" y="4443362"/>
            <a:ext cx="11024037" cy="1220961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Общий тариф страховых взносов 30%</a:t>
            </a:r>
          </a:p>
          <a:p>
            <a:r>
              <a:rPr lang="ru-RU" sz="4000" b="1" dirty="0"/>
              <a:t>Кто имеет право на пониженный тариф?</a:t>
            </a:r>
            <a:endParaRPr lang="en-ID" sz="4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3A7B22-3338-E91F-057C-CB871854AB20}"/>
              </a:ext>
            </a:extLst>
          </p:cNvPr>
          <p:cNvSpPr/>
          <p:nvPr/>
        </p:nvSpPr>
        <p:spPr>
          <a:xfrm>
            <a:off x="339012" y="3421150"/>
            <a:ext cx="11024037" cy="151184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B1AB2E-EF3E-DBE5-45E4-7A3339A90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-1"/>
            <a:ext cx="3116595" cy="1064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F85676-F377-959F-4535-DD4B7F113E02}"/>
              </a:ext>
            </a:extLst>
          </p:cNvPr>
          <p:cNvSpPr txBox="1"/>
          <p:nvPr/>
        </p:nvSpPr>
        <p:spPr>
          <a:xfrm>
            <a:off x="588075" y="6346905"/>
            <a:ext cx="12260424" cy="1557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solidFill>
                  <a:srgbClr val="33305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МСП из обрабатывающих производств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solidFill>
                  <a:srgbClr val="33305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Малые и средние предприятия, ведущие деятельность в сфере обработки применяют ставку взносов 7,6% с выплат более полутора МРОТ в месяц 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94A48E-2F7F-8469-6050-0D933485D411}"/>
              </a:ext>
            </a:extLst>
          </p:cNvPr>
          <p:cNvSpPr txBox="1"/>
          <p:nvPr/>
        </p:nvSpPr>
        <p:spPr>
          <a:xfrm>
            <a:off x="588075" y="8379733"/>
            <a:ext cx="12260424" cy="2379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solidFill>
                  <a:srgbClr val="33305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Предприятия общепита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800" dirty="0">
                <a:solidFill>
                  <a:srgbClr val="33305A"/>
                </a:solidFill>
                <a:effectLst/>
                <a:ea typeface="Calibri" panose="020F0502020204030204" pitchFamily="34" charset="0"/>
              </a:rPr>
              <a:t>Организации и ИП со среднесписочной численностью персонала более 250 человек, основным видом деятельности которых является предоставление продуктов питания и напитков, сохранят право на применение пониженного тарифа 15% свыше полутора МРОТ в месяц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28552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095EF-2FD6-8EDA-DD5D-2A8E0ECB2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4C26D-3470-D146-A5DE-18B659879C54}"/>
              </a:ext>
            </a:extLst>
          </p:cNvPr>
          <p:cNvSpPr txBox="1">
            <a:spLocks/>
          </p:cNvSpPr>
          <p:nvPr/>
        </p:nvSpPr>
        <p:spPr>
          <a:xfrm>
            <a:off x="588075" y="1296682"/>
            <a:ext cx="19976593" cy="37045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Пониженные страховые взносы с заработной платы сотрудников</a:t>
            </a:r>
            <a:endParaRPr lang="en-US" sz="66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FDA2B24-A3FA-DABE-5C3C-F0BD834C809F}"/>
              </a:ext>
            </a:extLst>
          </p:cNvPr>
          <p:cNvCxnSpPr>
            <a:cxnSpLocks/>
          </p:cNvCxnSpPr>
          <p:nvPr/>
        </p:nvCxnSpPr>
        <p:spPr>
          <a:xfrm>
            <a:off x="339012" y="3734331"/>
            <a:ext cx="110240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B8C90B8-DDA7-4B57-E883-B353D09B5F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140" t="-12544"/>
          <a:stretch>
            <a:fillRect/>
          </a:stretch>
        </p:blipFill>
        <p:spPr>
          <a:xfrm>
            <a:off x="20654615" y="11463706"/>
            <a:ext cx="3466648" cy="1948051"/>
          </a:xfrm>
          <a:prstGeom prst="rect">
            <a:avLst/>
          </a:prstGeom>
        </p:spPr>
      </p:pic>
      <p:sp>
        <p:nvSpPr>
          <p:cNvPr id="3" name="Rectangle 6">
            <a:extLst>
              <a:ext uri="{FF2B5EF4-FFF2-40B4-BE49-F238E27FC236}">
                <a16:creationId xmlns:a16="http://schemas.microsoft.com/office/drawing/2014/main" id="{ADEA0320-BFB2-92A9-F16B-94F5796E1B2C}"/>
              </a:ext>
            </a:extLst>
          </p:cNvPr>
          <p:cNvSpPr/>
          <p:nvPr/>
        </p:nvSpPr>
        <p:spPr>
          <a:xfrm>
            <a:off x="0" y="0"/>
            <a:ext cx="24479250" cy="1064837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282FED7-95E1-DA85-4A09-F70D32F2B187}"/>
              </a:ext>
            </a:extLst>
          </p:cNvPr>
          <p:cNvSpPr/>
          <p:nvPr/>
        </p:nvSpPr>
        <p:spPr>
          <a:xfrm>
            <a:off x="189722" y="4443362"/>
            <a:ext cx="11024037" cy="1220961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Общий тариф страховых взносов 30%</a:t>
            </a:r>
          </a:p>
          <a:p>
            <a:r>
              <a:rPr lang="ru-RU" sz="4000" b="1" dirty="0"/>
              <a:t>Кто имеет право на пониженный тариф?</a:t>
            </a:r>
            <a:endParaRPr lang="en-ID" sz="4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E04081-F3E7-6C0C-7AB7-C4D6D2FFD8BB}"/>
              </a:ext>
            </a:extLst>
          </p:cNvPr>
          <p:cNvSpPr/>
          <p:nvPr/>
        </p:nvSpPr>
        <p:spPr>
          <a:xfrm>
            <a:off x="339012" y="3421150"/>
            <a:ext cx="11024037" cy="151184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23241F0-54D8-032B-6CA4-850122901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-1"/>
            <a:ext cx="3116595" cy="10648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91D1E1-5193-FD3E-5853-E712573341FC}"/>
              </a:ext>
            </a:extLst>
          </p:cNvPr>
          <p:cNvSpPr txBox="1"/>
          <p:nvPr/>
        </p:nvSpPr>
        <p:spPr>
          <a:xfrm>
            <a:off x="811764" y="6327545"/>
            <a:ext cx="12260424" cy="2684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solidFill>
                  <a:srgbClr val="33305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ИТ-компании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solidFill>
                  <a:srgbClr val="33305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Российские ИТ-компании с 2026 года платят взносы по новой схем</a:t>
            </a:r>
            <a:r>
              <a:rPr lang="ru-RU" sz="2800" dirty="0">
                <a:solidFill>
                  <a:srgbClr val="33305A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е:</a:t>
            </a:r>
            <a:endParaRPr lang="ru-RU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rgbClr val="33305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 ставке 15% — с выплат, не превышающих предельную базу по взносам (в 2026 — 2 979 000 руб.)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rgbClr val="33305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 ставке 7,6% — с выплат свыше предельной базы</a:t>
            </a:r>
          </a:p>
        </p:txBody>
      </p:sp>
    </p:spTree>
    <p:extLst>
      <p:ext uri="{BB962C8B-B14F-4D97-AF65-F5344CB8AC3E}">
        <p14:creationId xmlns:p14="http://schemas.microsoft.com/office/powerpoint/2010/main" val="3255452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BBF16-C833-45DF-58B3-F2EC9F4F1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88CE5-F458-74B8-1C07-7D89D06B1992}"/>
              </a:ext>
            </a:extLst>
          </p:cNvPr>
          <p:cNvSpPr txBox="1">
            <a:spLocks/>
          </p:cNvSpPr>
          <p:nvPr/>
        </p:nvSpPr>
        <p:spPr>
          <a:xfrm>
            <a:off x="588075" y="1296682"/>
            <a:ext cx="19976593" cy="37045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Пониженные страховые взносы с заработной платы сотрудников</a:t>
            </a:r>
            <a:endParaRPr lang="en-US" sz="66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4390913-DE9F-46C9-6A05-B16279A9388B}"/>
              </a:ext>
            </a:extLst>
          </p:cNvPr>
          <p:cNvCxnSpPr>
            <a:cxnSpLocks/>
          </p:cNvCxnSpPr>
          <p:nvPr/>
        </p:nvCxnSpPr>
        <p:spPr>
          <a:xfrm>
            <a:off x="339012" y="3734331"/>
            <a:ext cx="110240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9102F2-C66B-083C-2B84-47441AE8EF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140" t="-12544"/>
          <a:stretch>
            <a:fillRect/>
          </a:stretch>
        </p:blipFill>
        <p:spPr>
          <a:xfrm>
            <a:off x="20654615" y="11463706"/>
            <a:ext cx="3466648" cy="1948051"/>
          </a:xfrm>
          <a:prstGeom prst="rect">
            <a:avLst/>
          </a:prstGeom>
        </p:spPr>
      </p:pic>
      <p:sp>
        <p:nvSpPr>
          <p:cNvPr id="3" name="Rectangle 6">
            <a:extLst>
              <a:ext uri="{FF2B5EF4-FFF2-40B4-BE49-F238E27FC236}">
                <a16:creationId xmlns:a16="http://schemas.microsoft.com/office/drawing/2014/main" id="{815E2C3F-0422-F761-AE34-5EE3EC95BF86}"/>
              </a:ext>
            </a:extLst>
          </p:cNvPr>
          <p:cNvSpPr/>
          <p:nvPr/>
        </p:nvSpPr>
        <p:spPr>
          <a:xfrm>
            <a:off x="0" y="0"/>
            <a:ext cx="24479250" cy="1064837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90F51AD-775C-777E-D854-A47220CC4BB6}"/>
              </a:ext>
            </a:extLst>
          </p:cNvPr>
          <p:cNvSpPr/>
          <p:nvPr/>
        </p:nvSpPr>
        <p:spPr>
          <a:xfrm>
            <a:off x="189722" y="4443362"/>
            <a:ext cx="11024037" cy="1220961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Общий тариф страховых взносов 30%</a:t>
            </a:r>
          </a:p>
          <a:p>
            <a:r>
              <a:rPr lang="ru-RU" sz="4000" b="1" dirty="0"/>
              <a:t>Кто имеет право на пониженный тариф?</a:t>
            </a:r>
            <a:endParaRPr lang="en-ID" sz="40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E9C0AD-FA9B-8ECC-9B07-7F15FBF2203B}"/>
              </a:ext>
            </a:extLst>
          </p:cNvPr>
          <p:cNvSpPr/>
          <p:nvPr/>
        </p:nvSpPr>
        <p:spPr>
          <a:xfrm>
            <a:off x="339012" y="3421150"/>
            <a:ext cx="11024037" cy="151184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51C292A-7C0A-EEE7-2BBF-11E29056B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-1"/>
            <a:ext cx="3116595" cy="10648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6E4EA8-B646-5E7C-776D-2F66BA02358B}"/>
              </a:ext>
            </a:extLst>
          </p:cNvPr>
          <p:cNvSpPr txBox="1"/>
          <p:nvPr/>
        </p:nvSpPr>
        <p:spPr>
          <a:xfrm>
            <a:off x="811764" y="6327545"/>
            <a:ext cx="122604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33305A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Радиоэлектронщики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dirty="0"/>
              <a:t>Предприятиям радиоэлектронной промышленности вернули ставку 0%. </a:t>
            </a:r>
          </a:p>
          <a:p>
            <a:r>
              <a:rPr lang="ru-RU" sz="2800" dirty="0"/>
              <a:t>В 2026 году они платят взносы по тарифам:</a:t>
            </a:r>
          </a:p>
          <a:p>
            <a:pPr lvl="0"/>
            <a:r>
              <a:rPr lang="ru-RU" sz="2800" dirty="0"/>
              <a:t>7,6% — с сумм, не превышающих предельную базу по взносам</a:t>
            </a:r>
          </a:p>
          <a:p>
            <a:pPr lvl="0"/>
            <a:r>
              <a:rPr lang="ru-RU" sz="2800" dirty="0"/>
              <a:t>0% — с сумм, превышающих базу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0C0851-4267-89F1-DF63-3DC8451CBB93}"/>
              </a:ext>
            </a:extLst>
          </p:cNvPr>
          <p:cNvSpPr txBox="1"/>
          <p:nvPr/>
        </p:nvSpPr>
        <p:spPr>
          <a:xfrm>
            <a:off x="811764" y="9484113"/>
            <a:ext cx="12260424" cy="3709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33305A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Религиозные организации</a:t>
            </a:r>
            <a:endParaRPr lang="ru-RU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Для них льготный тариф остается прежним, но период его применения продлили до 31.12.2036.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Централизованные религиозные организации и религиозные организации, входящие в их структуру, платят страховые взносы по ставкам: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7,6% — с выплат, не превышающих предельную базу по взносам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accent6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0% — с выплат, превышающих базу</a:t>
            </a:r>
          </a:p>
        </p:txBody>
      </p:sp>
    </p:spTree>
    <p:extLst>
      <p:ext uri="{BB962C8B-B14F-4D97-AF65-F5344CB8AC3E}">
        <p14:creationId xmlns:p14="http://schemas.microsoft.com/office/powerpoint/2010/main" val="2289682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B2D41-C8AF-F84F-F3B5-49C98AE25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B852AAD-E8BF-E6F0-2CB4-E2644F9C4308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4D46F-A048-A87F-43D0-6EFB69906AEF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Обзор льгот для </a:t>
            </a:r>
            <a:r>
              <a:rPr lang="en-US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IT</a:t>
            </a:r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 сферы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58B59BF-33E5-E2CD-7910-884B427ADC29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A5CB1D-3214-E3A7-20EE-4159AEB496A3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E2C0B43-6516-2D3C-2186-8649D16347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1CA0F4-F00C-2619-8CBD-3E83D20FA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C99895-8D44-85AA-5295-B84C3190148D}"/>
              </a:ext>
            </a:extLst>
          </p:cNvPr>
          <p:cNvSpPr txBox="1"/>
          <p:nvPr/>
        </p:nvSpPr>
        <p:spPr>
          <a:xfrm>
            <a:off x="1962234" y="3055488"/>
            <a:ext cx="17389456" cy="1557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2021 года аккредитованные юридические лица, осуществляющие деятельность в области информационных технологий (IT-компании), пользуются рядом мер налоговой поддержки.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пониженные ставки по налогу на прибыль и льготные тарифы страховых взносов. </a:t>
            </a:r>
          </a:p>
        </p:txBody>
      </p:sp>
    </p:spTree>
    <p:extLst>
      <p:ext uri="{BB962C8B-B14F-4D97-AF65-F5344CB8AC3E}">
        <p14:creationId xmlns:p14="http://schemas.microsoft.com/office/powerpoint/2010/main" val="1505659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C323A-C880-E538-A18E-C6CBA94A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E6E33D7-6510-8EB3-64E7-316F077EC3DC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57FE40-3F52-11F3-60C2-B093C0A63EF3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Обзор льгот для </a:t>
            </a:r>
            <a:r>
              <a:rPr lang="en-US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IT</a:t>
            </a:r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 сферы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538A5E-385A-D1DF-0FF8-9D9FDABE8441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F8D2DD-0ECF-2A9F-4E43-0D4C37742733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97E6370-BEA7-21B5-0575-ABC3B1EDC2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4AFE4B-2ADD-2A9D-2AE9-229AC28D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63677E-9E76-3F38-5FB4-C1EE78935D90}"/>
              </a:ext>
            </a:extLst>
          </p:cNvPr>
          <p:cNvSpPr txBox="1"/>
          <p:nvPr/>
        </p:nvSpPr>
        <p:spPr>
          <a:xfrm>
            <a:off x="1962234" y="3055488"/>
            <a:ext cx="17389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Таблица налоговых льгот для IT- компаний: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4525BC7-1BC5-8F7D-3204-5CA96A066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087434"/>
              </p:ext>
            </p:extLst>
          </p:nvPr>
        </p:nvGraphicFramePr>
        <p:xfrm>
          <a:off x="2361660" y="3736513"/>
          <a:ext cx="17389455" cy="8897136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5779314">
                  <a:extLst>
                    <a:ext uri="{9D8B030D-6E8A-4147-A177-3AD203B41FA5}">
                      <a16:colId xmlns:a16="http://schemas.microsoft.com/office/drawing/2014/main" val="1265143343"/>
                    </a:ext>
                  </a:extLst>
                </a:gridCol>
                <a:gridCol w="5830827">
                  <a:extLst>
                    <a:ext uri="{9D8B030D-6E8A-4147-A177-3AD203B41FA5}">
                      <a16:colId xmlns:a16="http://schemas.microsoft.com/office/drawing/2014/main" val="1430850985"/>
                    </a:ext>
                  </a:extLst>
                </a:gridCol>
                <a:gridCol w="5779314">
                  <a:extLst>
                    <a:ext uri="{9D8B030D-6E8A-4147-A177-3AD203B41FA5}">
                      <a16:colId xmlns:a16="http://schemas.microsoft.com/office/drawing/2014/main" val="2104257928"/>
                    </a:ext>
                  </a:extLst>
                </a:gridCol>
              </a:tblGrid>
              <a:tr h="49457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>
                          <a:effectLst/>
                        </a:rPr>
                        <a:t>Налог на прибыль организаций и страховые взносы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>
                          <a:effectLst/>
                        </a:rPr>
                        <a:t>НДС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17414"/>
                  </a:ext>
                </a:extLst>
              </a:tr>
              <a:tr h="115016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>
                          <a:effectLst/>
                        </a:rPr>
                        <a:t>Для российских организаций, осуществляющих деятельность в области информационных технологий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Реализация российского ПО, включенного в реестр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234624"/>
                  </a:ext>
                </a:extLst>
              </a:tr>
              <a:tr h="1105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Пониженная ставка по налогу на прибыль организаций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Пониженные страховые взносы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Не подлежит налогообложению НДС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678216"/>
                  </a:ext>
                </a:extLst>
              </a:tr>
              <a:tr h="61469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>
                          <a:effectLst/>
                        </a:rPr>
                        <a:t>- в федеральный бюджет: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>
                          <a:effectLst/>
                        </a:rPr>
                        <a:t>2022 - 2024 гг. - 0%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>
                          <a:effectLst/>
                        </a:rPr>
                        <a:t>2025 - 2030 гг. - 5%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>
                          <a:effectLst/>
                        </a:rPr>
                        <a:t>- в бюджеты субъектов РФ - 0%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В 2021 - 2024 гг.: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- 7,6% - в пределах установленной предельной величины базы;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-  0% - свыше единой ПВБ;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В течение 2025 года: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- 7,6 % - независимо от предельной величины базы;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Начиная с 2026 года: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- 15,0% - в пределах установленной предельной величины базы;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</a:rPr>
                        <a:t>-  7,6% - свыше единой ПВБ;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669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422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1D380-EDA3-94B0-4DC8-EE3F91CE8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A67FA58-E683-163B-EF83-70106CC1D2E2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9EE68-9834-87AC-14B2-9DDA695656DD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Обзор льгот для </a:t>
            </a:r>
            <a:r>
              <a:rPr lang="en-US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IT</a:t>
            </a:r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 сферы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A6A6B77-1158-49FE-7A4A-7810C158B512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251FD2-613E-7C18-82D1-CFBF787AA523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67918C9-87EF-26BF-DEC6-A73ED2EFFA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4EDEB9-4897-E0D6-B704-205D69D1B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1CF375-C59D-A0DF-E4C0-90A3DB9694AA}"/>
              </a:ext>
            </a:extLst>
          </p:cNvPr>
          <p:cNvSpPr txBox="1"/>
          <p:nvPr/>
        </p:nvSpPr>
        <p:spPr>
          <a:xfrm>
            <a:off x="1962234" y="3055488"/>
            <a:ext cx="1738945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/>
              <a:t>Льготы по НДС для IT-компаний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C245DA-DB38-B906-5844-89AB537FBC81}"/>
              </a:ext>
            </a:extLst>
          </p:cNvPr>
          <p:cNvSpPr txBox="1"/>
          <p:nvPr/>
        </p:nvSpPr>
        <p:spPr>
          <a:xfrm>
            <a:off x="2668554" y="4742774"/>
            <a:ext cx="17933437" cy="3606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облагается НДС передача исключительных прав на программы ЭВМ и базы данных, включенные в Единый реестр российских программ (ЕРРП)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целей освобождения от НДС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 включенным в единый реестр программным обеспечением следует понимать как единый программный комплекс, так и его компоненты (модули), идентификатором которых является регистрационный номер в едином реестре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885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6B681-DA4E-195C-C589-CB8964A3E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8B87794-36C8-513B-1FA6-E51D20818473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025761-6935-027D-BCE5-20D1423ED9CA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Обзор льгот для </a:t>
            </a:r>
            <a:r>
              <a:rPr lang="en-US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IT</a:t>
            </a:r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 сферы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2880E48-E29B-CAE0-DD0D-D69F7EA9D2AB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F3B723D-D271-C138-3A50-4EA43F3EC694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D53FB97-2FED-DF8C-19A2-5D8E43E377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9C04CB-7CDB-6BAC-3745-CC1D9F227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FC44EE-D70B-EDB6-1B24-0AA7EC33AF7D}"/>
              </a:ext>
            </a:extLst>
          </p:cNvPr>
          <p:cNvSpPr txBox="1"/>
          <p:nvPr/>
        </p:nvSpPr>
        <p:spPr>
          <a:xfrm>
            <a:off x="1962234" y="3055488"/>
            <a:ext cx="1738945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/>
              <a:t>Льготы по НАЛОГУ НА ПРИБЫЛЬ для IT-компаний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5C26D4-21F9-8D7E-A573-396A4C0560C6}"/>
              </a:ext>
            </a:extLst>
          </p:cNvPr>
          <p:cNvSpPr txBox="1"/>
          <p:nvPr/>
        </p:nvSpPr>
        <p:spPr>
          <a:xfrm>
            <a:off x="1962234" y="4133135"/>
            <a:ext cx="18509129" cy="792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Ставка по налогу на прибыль, подлежащему зачислению в федеральный бюджет, составляет 5%,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тавка по налогу, подлежащему зачислению в бюджет субъекта РФ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0%.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Государственная аккредитация организации, осуществляющей деятельность в области информационных технологий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Одним из критериев для получения организацией аккредитации является размер среднемесячной зарплаты сотрудников. Так, среднемесячный размер выплат и иных вознаграждений, начисленных в пользу работников IT-компании, должен быть не ниже среднемесячной начисленной заработной платы по России или по региону.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Нулевая налоговая ставка применяется при условии, что по итогам отчетного (налогового) периода в сумме всех доходов организации, осуществляющей деятельность в области информационных технологий, учитываемых при определении налоговой базы по налогу на прибыль, не менее 70% составляют доходы, перечисленные в </a:t>
            </a:r>
            <a:r>
              <a:rPr lang="ru-RU" sz="24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п. 1.15 ст. 284</a:t>
            </a: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НК РФ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Новое условие правил госаккредитации — обязательные расходы на ИТ-образование. Нововведение касается IT-фирм с выручкой не менее 1 млрд рублей в год и численностью персонала не менее 100 человек.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Согласно новым требованиям, крупные аккредитованные компании, получающие налоговые льготы, обязаны: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заключить соглашения с вузами для совместной работы над образовательными программами подготовки ИТ-специалистов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иметь долю иностранного участия не более 50%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57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8C72E-2C86-B77E-7951-B397F99E2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00D8435-D38D-B81B-E6F4-5E3D363DEBF8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CBC516-F161-BF1E-8D1D-1FF1D59119DF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Обзор льгот для </a:t>
            </a:r>
            <a:r>
              <a:rPr lang="en-US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IT</a:t>
            </a:r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 сферы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EF11521-CDF7-8AF6-00C2-37EE11A1A947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B1F511-B795-3B8D-1573-C0F06699DB33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67C048-7D11-2944-DEAC-5BEFEE3DAA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390BC8-D73A-63F1-0483-3AED00270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E5ADE2-A8D5-1C12-EE0D-507DA16397E9}"/>
              </a:ext>
            </a:extLst>
          </p:cNvPr>
          <p:cNvSpPr txBox="1"/>
          <p:nvPr/>
        </p:nvSpPr>
        <p:spPr>
          <a:xfrm>
            <a:off x="1962234" y="3055488"/>
            <a:ext cx="1738945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/>
              <a:t>Пониженный тариф страховых взносов для IT-компаний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97BED3-6D14-E6D8-FA14-5BF8AC139D60}"/>
              </a:ext>
            </a:extLst>
          </p:cNvPr>
          <p:cNvSpPr txBox="1"/>
          <p:nvPr/>
        </p:nvSpPr>
        <p:spPr>
          <a:xfrm>
            <a:off x="1962234" y="4973295"/>
            <a:ext cx="14947640" cy="2121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Начиная с 2026 года единый пониженный тариф страховых взносов в размере 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- 15,0 % - в пределах установленной единой предельной величины базы для исчисления страховых взносов;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- 7,6% - свыше единой предельной величины базы.</a:t>
            </a:r>
          </a:p>
        </p:txBody>
      </p:sp>
    </p:spTree>
    <p:extLst>
      <p:ext uri="{BB962C8B-B14F-4D97-AF65-F5344CB8AC3E}">
        <p14:creationId xmlns:p14="http://schemas.microsoft.com/office/powerpoint/2010/main" val="3550881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8AF2B-99F7-AD21-254A-6839196C3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504A4D3-8334-16EE-2143-27C6730287DE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7716E-848C-DC98-7F4B-D6A8AA1C6570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Медицинские организации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9BE270-C9AC-29CB-5117-3AD528343899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64B70A-FC58-78AD-EEA1-6A4FC914F124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A55AE8B-2554-E26C-0588-2D7EA0BC21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AFA6A7-EFD1-D711-C3FA-478356F6F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45C8CE-F344-5AAD-23E7-DB63B695B88B}"/>
              </a:ext>
            </a:extLst>
          </p:cNvPr>
          <p:cNvSpPr txBox="1"/>
          <p:nvPr/>
        </p:nvSpPr>
        <p:spPr>
          <a:xfrm>
            <a:off x="1962234" y="3799720"/>
            <a:ext cx="16664473" cy="2121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медицинских организаций не установлено особенностей обложения НДФЛ и страховыми взносами, УСН, льгот по налогам на имущество, земельному, транспортному.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Однако для них предусмотрены льготы при налогообложения прибыли и НДС.</a:t>
            </a:r>
          </a:p>
        </p:txBody>
      </p:sp>
    </p:spTree>
    <p:extLst>
      <p:ext uri="{BB962C8B-B14F-4D97-AF65-F5344CB8AC3E}">
        <p14:creationId xmlns:p14="http://schemas.microsoft.com/office/powerpoint/2010/main" val="3606923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65547-483C-ECCA-353F-B3804877A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3E139F-1550-1E1C-FBB5-B2FADDB71FCE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93CB67-45C2-9C3A-16A2-8D13D24BE240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Медицинские организации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30CA7CD-A1F6-5E54-7CDC-70DD64B992B6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36D0A6-BC66-D374-D617-3AD24392A34A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1099250-C7BD-BDDD-F747-03D675FF63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AE5F82-E901-878A-454F-8B88ECD18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2071C2-ACC2-322B-E71E-DA6191E28A77}"/>
              </a:ext>
            </a:extLst>
          </p:cNvPr>
          <p:cNvSpPr txBox="1"/>
          <p:nvPr/>
        </p:nvSpPr>
        <p:spPr>
          <a:xfrm>
            <a:off x="1962234" y="3055488"/>
            <a:ext cx="1738945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/>
              <a:t>Налог на прибыль медицинских организаций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712853-8A3D-D398-BE50-F07F89B4219D}"/>
              </a:ext>
            </a:extLst>
          </p:cNvPr>
          <p:cNvSpPr txBox="1"/>
          <p:nvPr/>
        </p:nvSpPr>
        <p:spPr>
          <a:xfrm>
            <a:off x="1962234" y="4133135"/>
            <a:ext cx="16403216" cy="7423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 НА ПРИБЫЛЬ 0%, условия ОДНОВРЕМЕННО: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организация имеет лицензию на осуществление медицинской деятельности, выданную в соответствии с законодательством РФ;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доходы за налоговый период от осуществления медицинской деятельности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составляют не менее 90% ее доходов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(либо если организация за налоговый период не имеет доходов, учитываемых при определении налоговой базы);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в штате медицинской организации численность медицинского персонала, имеющего сертификат специалиста или свидетельство об аккредитации специалиста, в общей численности работников непрерывно в течение налогового периода составляет не менее 50%;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не менее 15 работников в штате организации непрерывно в течение налогового периода (списочная численность)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организация не совершает в налоговом периоде операций с векселями и финансовыми инструментами срочных сделок.</a:t>
            </a:r>
          </a:p>
        </p:txBody>
      </p:sp>
    </p:spTree>
    <p:extLst>
      <p:ext uri="{BB962C8B-B14F-4D97-AF65-F5344CB8AC3E}">
        <p14:creationId xmlns:p14="http://schemas.microsoft.com/office/powerpoint/2010/main" val="3973438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4F552-96FE-71C3-4E05-FD7C74FF8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E7C224-B5FB-4001-76C6-1853AEFDC843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A1BE2-9FB5-945F-78B0-B37907D1B6C6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Медицинские организации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7C7EC6-0760-15F2-A409-E552F30FF43B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DA3B93-C39A-14D7-FFCA-4A0EE714D116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856562D-6CF7-72D4-8133-939C80155A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49ED0D-1758-3ABB-720F-F37F3BF84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F3BF4B-E6C5-E1C9-38C6-E69C9DBE0067}"/>
              </a:ext>
            </a:extLst>
          </p:cNvPr>
          <p:cNvSpPr txBox="1"/>
          <p:nvPr/>
        </p:nvSpPr>
        <p:spPr>
          <a:xfrm>
            <a:off x="1962234" y="3055488"/>
            <a:ext cx="1738945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/>
              <a:t>Налог на прибыль медицинских организаций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79DAA8-2B9F-9434-29B9-DED73415F45F}"/>
              </a:ext>
            </a:extLst>
          </p:cNvPr>
          <p:cNvSpPr txBox="1"/>
          <p:nvPr/>
        </p:nvSpPr>
        <p:spPr>
          <a:xfrm>
            <a:off x="2127379" y="4530211"/>
            <a:ext cx="156194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применения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ставки необходимо представить в налоговый орган не позднее чем за один месяц до начала налогового периода  </a:t>
            </a: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Заявление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и сведения о дате предоставления и регистрационном номере лицензии (лицензий) </a:t>
            </a:r>
            <a:endParaRPr lang="ru-RU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730B1B-1D30-989C-FAB5-F3052DE55F1B}"/>
              </a:ext>
            </a:extLst>
          </p:cNvPr>
          <p:cNvSpPr txBox="1"/>
          <p:nvPr/>
        </p:nvSpPr>
        <p:spPr>
          <a:xfrm>
            <a:off x="2127378" y="6839745"/>
            <a:ext cx="16440539" cy="5542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Кроме того,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сроки, установленные настоящей главой для представления налоговой декларации, представляют в налоговый орган по месту своего нахождения следующие сведения: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 доле доходов организации от осуществления медицинской деятельности, учитываемых при определении налоговой базы, в общей сумме доходов организации;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 численности работников в штате организации;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сведения о численности медицинского персонала, имеющего сертификат специалиста или свидетельство об аккредитации специалиста, в штате организации.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непредставлении в установленные сроки сведений, указанных в настоящем пункте, в налоговый орган по месту нахождения налогоплательщика с начала налогового периода, данные за который не были представлены в установленном порядке, применяется налоговая ставка, установленная </a:t>
            </a:r>
            <a:r>
              <a:rPr lang="ru-RU" sz="24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п. 1 ст. 284</a:t>
            </a: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НК РФ.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706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6BEAE-1AF6-D36E-D9B1-4D71AB54C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8BB86C1-23C9-B8A9-D448-09A942BA13D2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71CAF-FEF8-4323-0DCB-0DE653583D47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Образовательные организации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01C45DB-2CF3-233D-7324-F764F1F191AB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769349-7521-E1B4-A709-73B16241E0B8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5394E4A-49DC-9732-D4BD-71A48E3C91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7FC068-D3BC-218A-4F08-D4E43883E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53DF9F-66DD-77DB-FC6C-F5A88841E0DF}"/>
              </a:ext>
            </a:extLst>
          </p:cNvPr>
          <p:cNvSpPr txBox="1"/>
          <p:nvPr/>
        </p:nvSpPr>
        <p:spPr>
          <a:xfrm>
            <a:off x="1962234" y="3055488"/>
            <a:ext cx="1738945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/>
              <a:t>Налог на прибыль образовательных организаций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9DB7E9-5632-4545-E448-FC3EC719D57A}"/>
              </a:ext>
            </a:extLst>
          </p:cNvPr>
          <p:cNvSpPr txBox="1"/>
          <p:nvPr/>
        </p:nvSpPr>
        <p:spPr>
          <a:xfrm>
            <a:off x="1962234" y="4058036"/>
            <a:ext cx="18687206" cy="7716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Аналогичные условия - образовательная деятельность 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Организации, осуществляющие образовательную и (или) медицинскую деятельность в соответствии с законодательством Российской Федерации, вправе применять налоговую ставку 0 процентов при соблюдении условий, установленных настоящей статьей (284.1 НК РФ)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 организация имеет лицензию (лицензии) на осуществление образовательной и (или) медицинской деятельности, предоставленную (предоставленные) в соответствии с законодательством РФ.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 доходы организации за налоговый период от осуществления образовательной (с 2016 года - также присмотра и ухода за детьми) и (или) медицинской деятельности, а также от выполнения НИОКР, учитываемые при определении налоговой базы в соответствии с главой 25 НК РФ, составляют не менее 90% ее доходов, учитываемых при определении налоговой базы; либо организация за налоговый период не имеет доходов, учитываемых при определении налоговой базы в соответствии с главой 25 НК РФ.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 в штате организации непрерывно в течение налогового периода числятся не менее 15 работников. Минфин России и налоговые органы разъясняют, что для расчета количества работников следует использовать списочную численность, которая применяется для определения среднесписочной численности работников на основании методики Росстата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4)организация не совершает в налоговом периоде операций с векселями и производными финансовыми инструментами.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75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B672F-77A7-612C-F089-052FAC59A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0234B5-0E23-057E-2764-39F0789385C1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A37F56-027E-E9DD-1433-66EFF82FE086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8800" b="1" dirty="0">
                <a:latin typeface="Butler" panose="02070803080706020303" pitchFamily="18" charset="0"/>
                <a:ea typeface="Inter Medium" panose="02000603000000020004" pitchFamily="50" charset="0"/>
                <a:cs typeface="Poppins SemiBold" panose="00000700000000000000" pitchFamily="2" charset="0"/>
              </a:rPr>
              <a:t>Медицинские организации</a:t>
            </a:r>
            <a:endParaRPr lang="en-US" sz="8800" b="1" dirty="0">
              <a:latin typeface="Butler" panose="02070803080706020303" pitchFamily="18" charset="0"/>
              <a:ea typeface="Inter Medium" panose="02000603000000020004" pitchFamily="50" charset="0"/>
              <a:cs typeface="Poppins SemiBold" panose="00000700000000000000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E865D9-1310-673A-35AB-C9A7636A6E65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908EF70-0BFF-E95C-D933-AA5A54569035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2FADEB7-E6CB-A8F1-9BF5-06AC96426B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3B4D64-8A79-3FBF-F0F9-61E1C93F0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B3A7EC-4542-EB81-575D-015FB7449B4E}"/>
              </a:ext>
            </a:extLst>
          </p:cNvPr>
          <p:cNvSpPr txBox="1"/>
          <p:nvPr/>
        </p:nvSpPr>
        <p:spPr>
          <a:xfrm>
            <a:off x="1962234" y="3055488"/>
            <a:ext cx="1738945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/>
              <a:t>НДС медицинских организаций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1FA567-238B-A99C-7E8C-849D063A6709}"/>
              </a:ext>
            </a:extLst>
          </p:cNvPr>
          <p:cNvSpPr txBox="1"/>
          <p:nvPr/>
        </p:nvSpPr>
        <p:spPr>
          <a:xfrm>
            <a:off x="1962233" y="4154037"/>
            <a:ext cx="19400421" cy="791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подлежит обложению НДС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реализация (а также передача, выполнение, оказание для собственных нужд) на территории РФ медицинских услуг (за исключением косметических и санитарно-эпидемиологических), оказываемых медицинскими организациями, индивидуальными предпринимателями при наличии лицензии на осуществление медицинской деятельности.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целей освобождения от налогообложения НДС к медицинским услугам относятся: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услуги, определенные перечнем услуг, предоставляемых по ОМС;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услуги, оказываемые населению, по диагностике, профилактике и лечению независимо от формы и источника их оплаты по </a:t>
            </a:r>
            <a:r>
              <a:rPr lang="ru-RU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Перечню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утвержденному </a:t>
            </a:r>
            <a:r>
              <a:rPr lang="ru-RU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постановлением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Правительства РФ от 20.02.2001 N 132;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услуги по сбору у населения крови, оказываемые по договорам с медицинскими организациями, оказывающими медицинскую помощь в амбулаторных и стационарных условиях;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услуги скорой медицинской помощи, оказываемые населению;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услуги по дежурству медицинского персонала у постели больного;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услуги патолого-анатомические;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услуги, оказываемые беременным женщинам, новорожденным, инвалидам и наркологическим больным.</a:t>
            </a:r>
          </a:p>
        </p:txBody>
      </p:sp>
    </p:spTree>
    <p:extLst>
      <p:ext uri="{BB962C8B-B14F-4D97-AF65-F5344CB8AC3E}">
        <p14:creationId xmlns:p14="http://schemas.microsoft.com/office/powerpoint/2010/main" val="3570506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B0303-54A2-8703-AAF3-DC10FBEDD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050B4F-143B-AFF2-B6B7-CACBC89EAF16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CEFC8F-8ECB-D11A-CF2B-91DF3CA89ECB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Butler"/>
              </a:rPr>
              <a:t>Льготы организаций, осуществляющие социальное обслуживание граждан </a:t>
            </a:r>
            <a:endParaRPr lang="ru-RU" dirty="0">
              <a:latin typeface="Butler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8333F5B-89AD-6C5C-B655-9CCCD14D740C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D651027-4C90-FC4E-ABC2-052670952634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3E13426-F410-B46A-26C4-71CD066B00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7448CC-791A-456D-B5A1-A54001F1A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77AC0A-647A-7FE0-09EC-6089EB385531}"/>
              </a:ext>
            </a:extLst>
          </p:cNvPr>
          <p:cNvSpPr txBox="1"/>
          <p:nvPr/>
        </p:nvSpPr>
        <p:spPr>
          <a:xfrm>
            <a:off x="1962234" y="3055488"/>
            <a:ext cx="1738945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 на прибыль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42EF67-EEFF-CACA-B7B3-B6C734A03483}"/>
              </a:ext>
            </a:extLst>
          </p:cNvPr>
          <p:cNvSpPr txBox="1"/>
          <p:nvPr/>
        </p:nvSpPr>
        <p:spPr>
          <a:xfrm>
            <a:off x="1962234" y="3736060"/>
            <a:ext cx="15507477" cy="9375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Ставка налога на прибыль 0%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3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Из утвержденного Перечня: </a:t>
            </a:r>
          </a:p>
          <a:p>
            <a:r>
              <a:rPr lang="ru-RU" sz="2400" dirty="0"/>
              <a:t>1. Социально-бытовые услуги, направленные на поддержание жизнедеятельности получателей социальных услуг в быту.</a:t>
            </a:r>
          </a:p>
          <a:p>
            <a:r>
              <a:rPr lang="ru-RU" sz="2400" dirty="0"/>
              <a:t>2. Социально-медицинские услуги, направленные на поддержание и сохранение здоровья получателей социальных услуг путем организации ухода, оказания содействия в проведении оздоровительных мероприятий, систематического наблюдения за получателями социальных услуг для выявления отклонений в состоянии их здоровья.</a:t>
            </a:r>
          </a:p>
          <a:p>
            <a:r>
              <a:rPr lang="ru-RU" sz="2400" dirty="0"/>
              <a:t>3. Социально-психологические услуги, предусматривающие оказание помощи в коррекции психологического состояния получателей социальных услуг для адаптации в социальной среде, в том числе оказание психологической помощи анонимно с использованием телефона доверия.</a:t>
            </a:r>
          </a:p>
          <a:p>
            <a:r>
              <a:rPr lang="ru-RU" sz="2400" dirty="0"/>
              <a:t>4. Социально-педагогические услуги, направленные на профилактику отклонений в поведении и развитии личности получателей социальных услуг, формирование у них позитивных интересов (в том числе в сфере досуга), организацию их досуга, оказание помощи семье в воспитании детей.</a:t>
            </a:r>
          </a:p>
          <a:p>
            <a:r>
              <a:rPr lang="ru-RU" sz="2400" dirty="0"/>
              <a:t>5. Социально-трудовые услуги, направленные на оказание помощи в трудоустройстве и в решении других проблем, связанных с трудовой адаптацией.</a:t>
            </a:r>
          </a:p>
          <a:p>
            <a:r>
              <a:rPr lang="ru-RU" sz="2400" dirty="0"/>
              <a:t>6. Социально-правовые услуги, направленные на оказание помощи в получении юридических услуг, в том числе бесплатно, в защите прав и законных интересов получателей социальных услуг.</a:t>
            </a:r>
          </a:p>
          <a:p>
            <a:r>
              <a:rPr lang="ru-RU" sz="2400" dirty="0"/>
              <a:t>7. Услуги в целях повышения коммуникативного потенциала получателей социальных услуг, имеющих ограничения жизнедеятельности, в том числе детей-инвалидов.</a:t>
            </a:r>
          </a:p>
          <a:p>
            <a:r>
              <a:rPr lang="ru-RU" sz="2400" dirty="0"/>
              <a:t>8. Срочные социальные услуги.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099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03CA6-1F97-2A01-D28F-21521AE90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EAD571-50B8-107B-99C5-B97D63DF5BE6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1A7B77-9CCC-DFA7-C5AB-965B858DB76D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Butler"/>
              </a:rPr>
              <a:t>Льготы организаций, осуществляющие социальное обслуживание граждан </a:t>
            </a:r>
            <a:endParaRPr lang="ru-RU" dirty="0">
              <a:latin typeface="Butler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9A2884-4E59-CFC3-9BDF-5143A8D9391E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4D019D-7658-4CA3-1F64-F4C69AE9C3A8}"/>
              </a:ext>
            </a:extLst>
          </p:cNvPr>
          <p:cNvCxnSpPr>
            <a:cxnSpLocks/>
          </p:cNvCxnSpPr>
          <p:nvPr/>
        </p:nvCxnSpPr>
        <p:spPr>
          <a:xfrm>
            <a:off x="1351404" y="12797614"/>
            <a:ext cx="4901581" cy="18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B7D1CF8-9332-C8BC-D811-AA68BA9E2A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2BB795-0E03-6A6B-6889-1D30EC8E3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423822-D11E-8A46-62A7-D9EC967E9CC6}"/>
              </a:ext>
            </a:extLst>
          </p:cNvPr>
          <p:cNvSpPr txBox="1"/>
          <p:nvPr/>
        </p:nvSpPr>
        <p:spPr>
          <a:xfrm>
            <a:off x="1962234" y="3055488"/>
            <a:ext cx="1738945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 на прибыль</a:t>
            </a:r>
            <a:endParaRPr lang="ru-RU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541B95-53D9-F17E-B99D-4921F7D7E8A2}"/>
              </a:ext>
            </a:extLst>
          </p:cNvPr>
          <p:cNvSpPr txBox="1"/>
          <p:nvPr/>
        </p:nvSpPr>
        <p:spPr>
          <a:xfrm>
            <a:off x="1962234" y="4575815"/>
            <a:ext cx="15507477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Ставка налога на прибыль 0%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Нулевая ставка применяется, если организация, осуществляющая соцобслуживание граждан, удовлетворяет условиям: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организация включена в реестр поставщиков социальных услуг субъекта РФ;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доходы организации за налоговый период от деятельности по предоставлению гражданам соцуслуг, учитываемые при определении базы по налогу на прибыль, составляют не менее 90% ее доходов, либо организация за налоговый период не имеет доходов, учитываемых при налогообложении прибыли;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в штате организации непрерывно в течение налогового периода числятся не менее 15 работников;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организация не совершает в налоговом периоде операций с векселями и производными финансовыми инструментами.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6962C3-B4BE-6ED4-F230-469AED43FBD8}"/>
              </a:ext>
            </a:extLst>
          </p:cNvPr>
          <p:cNvSpPr txBox="1"/>
          <p:nvPr/>
        </p:nvSpPr>
        <p:spPr>
          <a:xfrm>
            <a:off x="1998322" y="10600515"/>
            <a:ext cx="147967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соцуслуга оказывается гражданину, который не признан нуждающимся в социальном обслуживании, то доход, полученный от оказания данной услуги, не включается в доходы от деятельности по предоставлению гражданам соцуслуг при расчете ограничения в 90%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40713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DAC8F-C9CD-CAF0-451E-D3EB3D8C9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C8B4A4-0B91-1C8B-E281-666A1AD3167B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6A75DD-B640-1D38-AABE-CA94D96D8E61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Butler"/>
              </a:rPr>
              <a:t>Льготы по НДС</a:t>
            </a:r>
            <a:endParaRPr lang="ru-RU" dirty="0">
              <a:latin typeface="Butler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3DD21A4-09D0-B88A-C4EB-8BDC6A15A491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5C38E9-8B6A-83EF-1864-9239C73BF8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BB0B51-51E0-9920-24BA-323EC259F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2F1E0FAC-BAEC-02C3-FD67-79C8C484791D}"/>
              </a:ext>
            </a:extLst>
          </p:cNvPr>
          <p:cNvSpPr/>
          <p:nvPr/>
        </p:nvSpPr>
        <p:spPr>
          <a:xfrm>
            <a:off x="1580807" y="5395422"/>
            <a:ext cx="10362377" cy="3282633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Ст. 145</a:t>
            </a:r>
          </a:p>
          <a:p>
            <a:r>
              <a:rPr lang="ru-RU" sz="4000" b="1" dirty="0"/>
              <a:t>освобождение от исполнения </a:t>
            </a:r>
            <a:r>
              <a:rPr lang="ru-RU" sz="4000" b="1" u="sng" dirty="0"/>
              <a:t>ОБЯЗАННОСТИ</a:t>
            </a:r>
            <a:r>
              <a:rPr lang="ru-RU" sz="4000" b="1" dirty="0"/>
              <a:t> налогоплательщика</a:t>
            </a:r>
            <a:endParaRPr lang="en-ID" sz="4000" b="1" dirty="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757DDD50-D5CE-3292-E6D2-0B99C60F83F4}"/>
              </a:ext>
            </a:extLst>
          </p:cNvPr>
          <p:cNvSpPr/>
          <p:nvPr/>
        </p:nvSpPr>
        <p:spPr>
          <a:xfrm>
            <a:off x="13012342" y="5395422"/>
            <a:ext cx="10362378" cy="3282633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Ст. 149</a:t>
            </a:r>
          </a:p>
          <a:p>
            <a:r>
              <a:rPr lang="ru-RU" sz="4000" b="1" dirty="0"/>
              <a:t>Освобождаемые от налогообложения </a:t>
            </a:r>
            <a:r>
              <a:rPr lang="ru-RU" sz="4000" b="1" u="sng" dirty="0"/>
              <a:t>ОПЕРАЦИИ</a:t>
            </a:r>
            <a:endParaRPr lang="en-ID" sz="4000" b="1" u="sng" dirty="0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8FC99A7C-1816-26E5-7CF0-3C6CCC2CF7E2}"/>
              </a:ext>
            </a:extLst>
          </p:cNvPr>
          <p:cNvSpPr/>
          <p:nvPr/>
        </p:nvSpPr>
        <p:spPr>
          <a:xfrm rot="1868640">
            <a:off x="10039739" y="3303037"/>
            <a:ext cx="1903445" cy="1605842"/>
          </a:xfrm>
          <a:prstGeom prst="downArrow">
            <a:avLst/>
          </a:prstGeom>
          <a:solidFill>
            <a:srgbClr val="3064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: вниз 24">
            <a:extLst>
              <a:ext uri="{FF2B5EF4-FFF2-40B4-BE49-F238E27FC236}">
                <a16:creationId xmlns:a16="http://schemas.microsoft.com/office/drawing/2014/main" id="{1F1AD6F1-4ACB-FD94-F13D-23948DDD4C7C}"/>
              </a:ext>
            </a:extLst>
          </p:cNvPr>
          <p:cNvSpPr/>
          <p:nvPr/>
        </p:nvSpPr>
        <p:spPr>
          <a:xfrm rot="18801562">
            <a:off x="12506130" y="3129260"/>
            <a:ext cx="1903445" cy="1605842"/>
          </a:xfrm>
          <a:prstGeom prst="downArrow">
            <a:avLst/>
          </a:prstGeom>
          <a:solidFill>
            <a:srgbClr val="3064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59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201A-B79C-5BCA-8729-2889F5394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EAEFB58-1FC0-2FF8-3809-879FB5E460A1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E02C64-B9E8-3D05-6493-08D03245870D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Butler"/>
              </a:rPr>
              <a:t>Льготы по НДС</a:t>
            </a:r>
            <a:endParaRPr lang="ru-RU" dirty="0">
              <a:latin typeface="Butler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8C8FC34-3165-169E-8B9D-7612F18056AA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EEEF12-7776-6A12-D80A-53EBEE7FEBB8}"/>
              </a:ext>
            </a:extLst>
          </p:cNvPr>
          <p:cNvCxnSpPr>
            <a:cxnSpLocks/>
          </p:cNvCxnSpPr>
          <p:nvPr/>
        </p:nvCxnSpPr>
        <p:spPr>
          <a:xfrm>
            <a:off x="1580807" y="7385689"/>
            <a:ext cx="11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ED48CD8-A0B3-A5A2-E1FB-8060196395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D529D6-D31F-0218-606F-CB632FCC9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D6A9F292-74CB-2B68-52D3-1E829A7E5F30}"/>
              </a:ext>
            </a:extLst>
          </p:cNvPr>
          <p:cNvSpPr/>
          <p:nvPr/>
        </p:nvSpPr>
        <p:spPr>
          <a:xfrm>
            <a:off x="1580807" y="3118752"/>
            <a:ext cx="16240662" cy="1264097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Ст. 145</a:t>
            </a:r>
          </a:p>
          <a:p>
            <a:r>
              <a:rPr lang="ru-RU" sz="4000" b="1" dirty="0"/>
              <a:t>освобождение от исполнения </a:t>
            </a:r>
            <a:r>
              <a:rPr lang="ru-RU" sz="4000" b="1" u="sng" dirty="0"/>
              <a:t>ОБЯЗАННОСТИ</a:t>
            </a:r>
            <a:r>
              <a:rPr lang="ru-RU" sz="4000" b="1" dirty="0"/>
              <a:t> налогоплательщика</a:t>
            </a:r>
            <a:endParaRPr lang="en-ID" sz="4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395EA7-1910-0CFA-B5F9-56967ABFA95E}"/>
              </a:ext>
            </a:extLst>
          </p:cNvPr>
          <p:cNvSpPr txBox="1"/>
          <p:nvPr/>
        </p:nvSpPr>
        <p:spPr>
          <a:xfrm>
            <a:off x="1569465" y="4765933"/>
            <a:ext cx="11605359" cy="2358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Могут быть освобождены от исполнения обязанностей налогоплательщика НДС, если у них сумма выручки от реализации товаров (работ, услуг) без учета НДС за три предшествующих последовательных календарных месяца не превысила 2 млн рублей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(кроме плательщиков ЕСХН, для которых установлены </a:t>
            </a:r>
            <a:r>
              <a:rPr lang="ru-RU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особые правила, 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или УСН, освобождаемых при </a:t>
            </a:r>
            <a:r>
              <a:rPr lang="ru-RU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определенных условиях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автоматически)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Предоставить в налоговый орган по месту своего учета до 20-го числа месяца, начиная с которого используется освобождение, определенные документы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9DEDC0-ECC0-BF6E-935C-9F9019FAD1C2}"/>
              </a:ext>
            </a:extLst>
          </p:cNvPr>
          <p:cNvSpPr txBox="1"/>
          <p:nvPr/>
        </p:nvSpPr>
        <p:spPr>
          <a:xfrm>
            <a:off x="1569465" y="7761432"/>
            <a:ext cx="12241762" cy="525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Освобождение от уплаты НДС плательщиков УСН по ст. 145 НК РФ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"Упрощенец" не имеет права на </a:t>
            </a:r>
            <a:r>
              <a:rPr lang="ru-RU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освобождение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от НДС: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 в 2026 году: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если за 2025 год доходы превысили 20 млн руб. - с 01.01.2026;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если уже в течение 2026 года доходы превысили 20 млн руб. - с 1-го числа месяца, следующего за месяцем, в котором имело место такое превышение;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 в 2027 году: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если за 2026 год доходы превысили 15 млн руб. - с 01.01.2027;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если уже в течение 2027 года доходы превысили 15 млн руб. - с 1-го числа месяца, следующего за месяцем, в котором имело место такое превышение;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 в 2028 году: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если за 2027 год доходы превысили 10 млн руб. - с 01.01.2028;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 если уже в течение 2028 года доходы превысили 10 млн руб. - с 1-го числа месяца, следующего за месяцем, в котором имело место такое превышение</a:t>
            </a:r>
          </a:p>
        </p:txBody>
      </p:sp>
    </p:spTree>
    <p:extLst>
      <p:ext uri="{BB962C8B-B14F-4D97-AF65-F5344CB8AC3E}">
        <p14:creationId xmlns:p14="http://schemas.microsoft.com/office/powerpoint/2010/main" val="1722856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B3DD5-2D9B-966B-28C5-004B9538A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4B7DE2-C93E-CE27-5A01-97875F3555B4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EB8D1-F464-4613-837A-37FA21A8A251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Butler"/>
              </a:rPr>
              <a:t>Льготы по НДС</a:t>
            </a:r>
            <a:endParaRPr lang="ru-RU" dirty="0">
              <a:latin typeface="Butler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91A45B-CBD2-10B8-968C-9795A5369969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88A538-66C6-2935-1461-31B67F6D23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505B58-F3FD-41ED-0F85-979066401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EF2A2246-A01E-DAC9-C0D2-BBF7EE1B1BD2}"/>
              </a:ext>
            </a:extLst>
          </p:cNvPr>
          <p:cNvSpPr/>
          <p:nvPr/>
        </p:nvSpPr>
        <p:spPr>
          <a:xfrm>
            <a:off x="1962234" y="3361351"/>
            <a:ext cx="15448688" cy="1301026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Ст. 149</a:t>
            </a:r>
          </a:p>
          <a:p>
            <a:r>
              <a:rPr lang="ru-RU" sz="4000" b="1" dirty="0"/>
              <a:t>Освобождаемые от налогообложения </a:t>
            </a:r>
            <a:r>
              <a:rPr lang="ru-RU" sz="4000" b="1" u="sng" dirty="0"/>
              <a:t>ОПЕРАЦИИ</a:t>
            </a:r>
            <a:endParaRPr lang="en-ID" sz="4000" b="1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97263F-A657-9C7A-24F9-BDAC5ABE5FE8}"/>
              </a:ext>
            </a:extLst>
          </p:cNvPr>
          <p:cNvSpPr txBox="1"/>
          <p:nvPr/>
        </p:nvSpPr>
        <p:spPr>
          <a:xfrm>
            <a:off x="2194706" y="5698236"/>
            <a:ext cx="12241762" cy="5740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интересные и популярные виды деятельности, например: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общепит – при выполнении условий;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определенные медицинские услуги (при наличии лицензии);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проведение физкультурных, физкультурно-оздоровительных и спортивных мероприятий (см. 329-ФЗ). Фитнесс- клубы – по письму ФНС сюда же;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некоторые образовательные услуги (при наличии образовательной лицензии);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услуги учреждений культуры и искусства (театры, кинотеатры, концертные организации, выставки и пр.) – только организаций, не ИП;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ритуальные услуги;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Внимание! Все пункты имеют свои нюансы, особенности и условия. </a:t>
            </a:r>
          </a:p>
        </p:txBody>
      </p:sp>
    </p:spTree>
    <p:extLst>
      <p:ext uri="{BB962C8B-B14F-4D97-AF65-F5344CB8AC3E}">
        <p14:creationId xmlns:p14="http://schemas.microsoft.com/office/powerpoint/2010/main" val="2208959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62468-9D09-42B8-1B7D-AD16BB65B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AAA97A-2842-44EE-F5D8-940E8AF2147C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8D825-2790-F4EA-5873-6E6ED8E0FE4E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Butler"/>
              </a:rPr>
              <a:t>Льготы по НДС</a:t>
            </a:r>
            <a:endParaRPr lang="ru-RU" dirty="0">
              <a:latin typeface="Butler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D41318E-CFD7-4164-80AD-C5A71DB1B963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E488ED5-066D-744F-05D4-606484D4E0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1E6B61-61E1-B0F8-4E54-1B2887DE1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5CD270A5-F5E1-47CC-6D9C-74D378896408}"/>
              </a:ext>
            </a:extLst>
          </p:cNvPr>
          <p:cNvSpPr/>
          <p:nvPr/>
        </p:nvSpPr>
        <p:spPr>
          <a:xfrm>
            <a:off x="1962234" y="3361351"/>
            <a:ext cx="15448688" cy="1301026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Ст. 149</a:t>
            </a:r>
          </a:p>
          <a:p>
            <a:r>
              <a:rPr lang="ru-RU" sz="4000" b="1" dirty="0"/>
              <a:t>Освобождаемые от налогообложения </a:t>
            </a:r>
            <a:r>
              <a:rPr lang="ru-RU" sz="4000" b="1" u="sng" dirty="0"/>
              <a:t>ОПЕРАЦИИ</a:t>
            </a:r>
            <a:endParaRPr lang="en-ID" sz="4000" b="1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E82A69-D22D-8A47-92EE-9ED5D4D4B926}"/>
              </a:ext>
            </a:extLst>
          </p:cNvPr>
          <p:cNvSpPr txBox="1"/>
          <p:nvPr/>
        </p:nvSpPr>
        <p:spPr>
          <a:xfrm>
            <a:off x="2194706" y="5698236"/>
            <a:ext cx="12241762" cy="5740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интересные и популярные виды деятельности, например: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общепит – при выполнении условий;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определенные медицинские услуги (при наличии лицензии);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проведение физкультурных, физкультурно-оздоровительных и спортивных мероприятий (см. 329-ФЗ). Фитнесс- клубы – по письму ФНС сюда же;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некоторые образовательные услуги (при наличии образовательной лицензии);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услуги учреждений культуры и искусства (театры, кинотеатры, концертные организации, выставки и пр.) – только организаций, не ИП;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ритуальные услуги;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Внимание! Все пункты имеют свои нюансы, особенности и условия. </a:t>
            </a:r>
          </a:p>
        </p:txBody>
      </p:sp>
    </p:spTree>
    <p:extLst>
      <p:ext uri="{BB962C8B-B14F-4D97-AF65-F5344CB8AC3E}">
        <p14:creationId xmlns:p14="http://schemas.microsoft.com/office/powerpoint/2010/main" val="23309386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C83A3-F65E-7338-89E4-4CD3AFEAE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7DC6E6-04F2-C07E-83E6-30D2D6A8DCD8}"/>
              </a:ext>
            </a:extLst>
          </p:cNvPr>
          <p:cNvSpPr/>
          <p:nvPr/>
        </p:nvSpPr>
        <p:spPr>
          <a:xfrm>
            <a:off x="0" y="0"/>
            <a:ext cx="1351404" cy="13679488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B3F533-FA19-C4B8-BAAC-92DE970E61DD}"/>
              </a:ext>
            </a:extLst>
          </p:cNvPr>
          <p:cNvSpPr txBox="1">
            <a:spLocks/>
          </p:cNvSpPr>
          <p:nvPr/>
        </p:nvSpPr>
        <p:spPr>
          <a:xfrm>
            <a:off x="1962234" y="1188815"/>
            <a:ext cx="12706707" cy="130102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Butler"/>
              </a:rPr>
              <a:t>Льготы по НДС</a:t>
            </a:r>
            <a:endParaRPr lang="ru-RU" dirty="0">
              <a:latin typeface="Butler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A5392C-7298-1D87-210B-C3BDC4E7725A}"/>
              </a:ext>
            </a:extLst>
          </p:cNvPr>
          <p:cNvCxnSpPr>
            <a:cxnSpLocks/>
          </p:cNvCxnSpPr>
          <p:nvPr/>
        </p:nvCxnSpPr>
        <p:spPr>
          <a:xfrm flipV="1">
            <a:off x="1569465" y="2492278"/>
            <a:ext cx="13099476" cy="18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05EBCB2-8216-C7AD-140F-F838FF0C92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64" t="-10404"/>
          <a:stretch>
            <a:fillRect/>
          </a:stretch>
        </p:blipFill>
        <p:spPr>
          <a:xfrm>
            <a:off x="20881911" y="11829073"/>
            <a:ext cx="3463288" cy="18371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7E8E2B-2221-A4B5-E485-B8A801C33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2655" y="13248"/>
            <a:ext cx="3116595" cy="1064837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07E2BD7F-57D3-B6AD-5DC8-71A6FB5CE182}"/>
              </a:ext>
            </a:extLst>
          </p:cNvPr>
          <p:cNvSpPr/>
          <p:nvPr/>
        </p:nvSpPr>
        <p:spPr>
          <a:xfrm>
            <a:off x="1962234" y="3361351"/>
            <a:ext cx="15448688" cy="1301026"/>
          </a:xfrm>
          <a:prstGeom prst="rect">
            <a:avLst/>
          </a:prstGeom>
          <a:solidFill>
            <a:srgbClr val="234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/>
              <a:t>Ст. 149</a:t>
            </a:r>
          </a:p>
          <a:p>
            <a:r>
              <a:rPr lang="ru-RU" sz="4000" b="1" dirty="0"/>
              <a:t>Освобождаемые от налогообложения </a:t>
            </a:r>
            <a:r>
              <a:rPr lang="ru-RU" sz="4000" b="1" u="sng" dirty="0"/>
              <a:t>ОПЕРАЦИИ</a:t>
            </a:r>
            <a:endParaRPr lang="en-ID" sz="4000" b="1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D03328-7D00-B028-22C4-3ED800ECC096}"/>
              </a:ext>
            </a:extLst>
          </p:cNvPr>
          <p:cNvSpPr txBox="1"/>
          <p:nvPr/>
        </p:nvSpPr>
        <p:spPr>
          <a:xfrm>
            <a:off x="1962234" y="6306705"/>
            <a:ext cx="15918024" cy="3675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 для освобождения от НДС для общепита: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за год, предшествующий году, в котором применяется освобождение, сумма доходов организации или ИП не превысила 3 млрд. руб.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за предыдущий год </a:t>
            </a:r>
            <a:r>
              <a:rPr lang="ru-RU" sz="2400" b="1" dirty="0">
                <a:solidFill>
                  <a:srgbClr val="2227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удельный вес доходов от реализации услуг общественного питания в общей сумме доходов организации или индивидуального предпринимателя составил не менее 70 %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rgbClr val="2227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среднемесячный размер выплат и иных вознаграждений за предыдущий год, начисленных организацией или индивидуальным предпринимателем в пользу физических лиц, не ниже среднеотраслевой по региону</a:t>
            </a:r>
            <a:endParaRPr lang="ru-RU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404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496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38A960-2F82-B9F4-6F30-9133B81F2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EF606-16EA-DB73-57AA-04D85EFBF135}"/>
              </a:ext>
            </a:extLst>
          </p:cNvPr>
          <p:cNvSpPr txBox="1">
            <a:spLocks/>
          </p:cNvSpPr>
          <p:nvPr/>
        </p:nvSpPr>
        <p:spPr>
          <a:xfrm>
            <a:off x="504456" y="1627430"/>
            <a:ext cx="19663143" cy="30038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3800" b="1" dirty="0">
                <a:solidFill>
                  <a:schemeClr val="bg1"/>
                </a:solidFill>
              </a:rPr>
              <a:t>Спасибо за внимание!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D8FEF3F-A496-E186-56BD-E609E0CDD590}"/>
              </a:ext>
            </a:extLst>
          </p:cNvPr>
          <p:cNvCxnSpPr>
            <a:cxnSpLocks/>
          </p:cNvCxnSpPr>
          <p:nvPr/>
        </p:nvCxnSpPr>
        <p:spPr>
          <a:xfrm>
            <a:off x="504456" y="4183423"/>
            <a:ext cx="1194312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FCAB5D-390A-2F44-823A-82EF7B1931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047" t="-5239" b="-1"/>
          <a:stretch>
            <a:fillRect/>
          </a:stretch>
        </p:blipFill>
        <p:spPr>
          <a:xfrm>
            <a:off x="20434041" y="11728522"/>
            <a:ext cx="3797559" cy="1950967"/>
          </a:xfrm>
          <a:prstGeom prst="rect">
            <a:avLst/>
          </a:prstGeom>
        </p:spPr>
      </p:pic>
      <p:cxnSp>
        <p:nvCxnSpPr>
          <p:cNvPr id="3" name="Straight Connector 17">
            <a:extLst>
              <a:ext uri="{FF2B5EF4-FFF2-40B4-BE49-F238E27FC236}">
                <a16:creationId xmlns:a16="http://schemas.microsoft.com/office/drawing/2014/main" id="{6E1E82CA-118F-2152-A379-85DE557C6BB6}"/>
              </a:ext>
            </a:extLst>
          </p:cNvPr>
          <p:cNvCxnSpPr>
            <a:cxnSpLocks/>
          </p:cNvCxnSpPr>
          <p:nvPr/>
        </p:nvCxnSpPr>
        <p:spPr>
          <a:xfrm>
            <a:off x="504456" y="4332714"/>
            <a:ext cx="1194312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002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ramel">
      <a:dk1>
        <a:srgbClr val="222222"/>
      </a:dk1>
      <a:lt1>
        <a:srgbClr val="F7F7F7"/>
      </a:lt1>
      <a:dk2>
        <a:srgbClr val="61695B"/>
      </a:dk2>
      <a:lt2>
        <a:srgbClr val="FFF6EE"/>
      </a:lt2>
      <a:accent1>
        <a:srgbClr val="D18865"/>
      </a:accent1>
      <a:accent2>
        <a:srgbClr val="F8D4A4"/>
      </a:accent2>
      <a:accent3>
        <a:srgbClr val="516839"/>
      </a:accent3>
      <a:accent4>
        <a:srgbClr val="D86527"/>
      </a:accent4>
      <a:accent5>
        <a:srgbClr val="DFE1DE"/>
      </a:accent5>
      <a:accent6>
        <a:srgbClr val="1A1A1D"/>
      </a:accent6>
      <a:hlink>
        <a:srgbClr val="0563C1"/>
      </a:hlink>
      <a:folHlink>
        <a:srgbClr val="D32027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62E6128-A5A1-4FB1-878E-CAC73724184A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1632</TotalTime>
  <Words>3054</Words>
  <Application>Microsoft Office PowerPoint</Application>
  <PresentationFormat>Произвольный</PresentationFormat>
  <Paragraphs>282</Paragraphs>
  <Slides>29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Arial</vt:lpstr>
      <vt:lpstr>Butler</vt:lpstr>
      <vt:lpstr>Calibri</vt:lpstr>
      <vt:lpstr>Calibri Light</vt:lpstr>
      <vt:lpstr>Courier New</vt:lpstr>
      <vt:lpstr>Poppins</vt:lpstr>
      <vt:lpstr>PT Serif</vt:lpstr>
      <vt:lpstr>Symbol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Visualin</dc:creator>
  <cp:lastModifiedBy>popova.nadezhda@buhspec.ru</cp:lastModifiedBy>
  <cp:revision>229</cp:revision>
  <dcterms:created xsi:type="dcterms:W3CDTF">2019-09-07T10:51:14Z</dcterms:created>
  <dcterms:modified xsi:type="dcterms:W3CDTF">2026-03-01T10:48:56Z</dcterms:modified>
</cp:coreProperties>
</file>